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3" r:id="rId1"/>
  </p:sldMasterIdLst>
  <p:notesMasterIdLst>
    <p:notesMasterId r:id="rId85"/>
  </p:notesMasterIdLst>
  <p:sldIdLst>
    <p:sldId id="256" r:id="rId2"/>
    <p:sldId id="257" r:id="rId3"/>
    <p:sldId id="258" r:id="rId4"/>
    <p:sldId id="259" r:id="rId5"/>
    <p:sldId id="260" r:id="rId6"/>
    <p:sldId id="261" r:id="rId7"/>
    <p:sldId id="262" r:id="rId8"/>
    <p:sldId id="263" r:id="rId9"/>
    <p:sldId id="264" r:id="rId10"/>
    <p:sldId id="266" r:id="rId11"/>
    <p:sldId id="267" r:id="rId12"/>
    <p:sldId id="265"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4" r:id="rId29"/>
    <p:sldId id="283"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8" r:id="rId43"/>
    <p:sldId id="297"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9" r:id="rId64"/>
    <p:sldId id="318"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8" r:id="rId83"/>
    <p:sldId id="337" r:id="rId84"/>
  </p:sldIdLst>
  <p:sldSz cx="12192000" cy="6858000"/>
  <p:notesSz cx="6858000" cy="9144000"/>
  <p:defaultTextStyle>
    <a:defPPr>
      <a:defRPr lang="en-GB"/>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CA32"/>
    <a:srgbClr val="C2DAFE"/>
    <a:srgbClr val="626262"/>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76" d="100"/>
          <a:sy n="76" d="100"/>
        </p:scale>
        <p:origin x="126" y="6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1D3B9B-0AC7-40DC-AB70-C4F7FE8FDBE6}" type="datetimeFigureOut">
              <a:rPr lang="en-US" smtClean="0"/>
              <a:t>3/8/2022</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B24053-8DE9-473D-B770-FCF63F6FD076}" type="slidenum">
              <a:rPr lang="en-US" smtClean="0"/>
              <a:t>‹Nº›</a:t>
            </a:fld>
            <a:endParaRPr lang="en-US"/>
          </a:p>
        </p:txBody>
      </p:sp>
    </p:spTree>
    <p:extLst>
      <p:ext uri="{BB962C8B-B14F-4D97-AF65-F5344CB8AC3E}">
        <p14:creationId xmlns:p14="http://schemas.microsoft.com/office/powerpoint/2010/main" val="2168534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5</a:t>
            </a:fld>
            <a:endParaRPr lang="en-US"/>
          </a:p>
        </p:txBody>
      </p:sp>
    </p:spTree>
    <p:extLst>
      <p:ext uri="{BB962C8B-B14F-4D97-AF65-F5344CB8AC3E}">
        <p14:creationId xmlns:p14="http://schemas.microsoft.com/office/powerpoint/2010/main" val="2310358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A2B24053-8DE9-473D-B770-FCF63F6FD076}" type="slidenum">
              <a:rPr lang="en-US" smtClean="0"/>
              <a:t>13</a:t>
            </a:fld>
            <a:endParaRPr lang="en-US"/>
          </a:p>
        </p:txBody>
      </p:sp>
    </p:spTree>
    <p:extLst>
      <p:ext uri="{BB962C8B-B14F-4D97-AF65-F5344CB8AC3E}">
        <p14:creationId xmlns:p14="http://schemas.microsoft.com/office/powerpoint/2010/main" val="4209117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hlink"/>
        </a:solidFill>
        <a:effectLst/>
      </p:bgPr>
    </p:bg>
    <p:spTree>
      <p:nvGrpSpPr>
        <p:cNvPr id="1" name=""/>
        <p:cNvGrpSpPr/>
        <p:nvPr/>
      </p:nvGrpSpPr>
      <p:grpSpPr>
        <a:xfrm>
          <a:off x="0" y="0"/>
          <a:ext cx="0" cy="0"/>
          <a:chOff x="0" y="0"/>
          <a:chExt cx="0" cy="0"/>
        </a:xfrm>
      </p:grpSpPr>
      <p:sp>
        <p:nvSpPr>
          <p:cNvPr id="4" name="Rectangle 3"/>
          <p:cNvSpPr>
            <a:spLocks noChangeArrowheads="1"/>
          </p:cNvSpPr>
          <p:nvPr/>
        </p:nvSpPr>
        <p:spPr bwMode="auto">
          <a:xfrm>
            <a:off x="0" y="1"/>
            <a:ext cx="12192000" cy="366236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5" name="Rectangle 4"/>
          <p:cNvSpPr>
            <a:spLocks noChangeArrowheads="1"/>
          </p:cNvSpPr>
          <p:nvPr/>
        </p:nvSpPr>
        <p:spPr bwMode="auto">
          <a:xfrm>
            <a:off x="0" y="6605588"/>
            <a:ext cx="12185651" cy="277812"/>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6" name="Rectangle 5"/>
          <p:cNvSpPr>
            <a:spLocks noChangeArrowheads="1"/>
          </p:cNvSpPr>
          <p:nvPr/>
        </p:nvSpPr>
        <p:spPr bwMode="auto">
          <a:xfrm>
            <a:off x="1" y="3617913"/>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4103" name="Rectangle 7"/>
          <p:cNvSpPr>
            <a:spLocks noGrp="1" noChangeArrowheads="1"/>
          </p:cNvSpPr>
          <p:nvPr>
            <p:ph type="subTitle" idx="1"/>
          </p:nvPr>
        </p:nvSpPr>
        <p:spPr>
          <a:xfrm>
            <a:off x="3744385" y="4149726"/>
            <a:ext cx="4607983" cy="1152525"/>
          </a:xfrm>
        </p:spPr>
        <p:txBody>
          <a:bodyPr/>
          <a:lstStyle>
            <a:lvl1pPr marL="0" indent="0">
              <a:buFontTx/>
              <a:buNone/>
              <a:defRPr sz="2800"/>
            </a:lvl1pPr>
          </a:lstStyle>
          <a:p>
            <a:pPr lvl="0"/>
            <a:r>
              <a:rPr lang="es-ES" altLang="en-US" noProof="0" smtClean="0"/>
              <a:t>Haga clic para editar el estilo de subtítulo del patrón</a:t>
            </a:r>
            <a:endParaRPr lang="en-GB" altLang="en-US" noProof="0" smtClean="0"/>
          </a:p>
        </p:txBody>
      </p:sp>
      <p:sp>
        <p:nvSpPr>
          <p:cNvPr id="4102" name="Rectangle 6"/>
          <p:cNvSpPr>
            <a:spLocks noGrp="1" noChangeArrowheads="1"/>
          </p:cNvSpPr>
          <p:nvPr>
            <p:ph type="ctrTitle"/>
          </p:nvPr>
        </p:nvSpPr>
        <p:spPr>
          <a:xfrm>
            <a:off x="3744384" y="620714"/>
            <a:ext cx="4512733" cy="2484437"/>
          </a:xfrm>
        </p:spPr>
        <p:txBody>
          <a:bodyPr/>
          <a:lstStyle>
            <a:lvl1pPr>
              <a:defRPr/>
            </a:lvl1pPr>
          </a:lstStyle>
          <a:p>
            <a:pPr lvl="0"/>
            <a:r>
              <a:rPr lang="es-ES" altLang="en-US" noProof="0" smtClean="0"/>
              <a:t>Haga clic para modificar el estilo de título del patrón</a:t>
            </a:r>
            <a:endParaRPr lang="en-GB" altLang="en-US" noProof="0" smtClean="0"/>
          </a:p>
        </p:txBody>
      </p:sp>
      <p:sp>
        <p:nvSpPr>
          <p:cNvPr id="7" name="Rectangle 11"/>
          <p:cNvSpPr>
            <a:spLocks noGrp="1" noChangeArrowheads="1"/>
          </p:cNvSpPr>
          <p:nvPr>
            <p:ph type="dt" sz="half" idx="10"/>
          </p:nvPr>
        </p:nvSpPr>
        <p:spPr bwMode="auto">
          <a:xfrm>
            <a:off x="609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smtClean="0"/>
            </a:lvl1pPr>
          </a:lstStyle>
          <a:p>
            <a:fld id="{4AAD347D-5ACD-4C99-B74B-A9C85AD731AF}" type="datetimeFigureOut">
              <a:rPr lang="en-US" smtClean="0"/>
              <a:t>3/8/2022</a:t>
            </a:fld>
            <a:endParaRPr lang="en-US" dirty="0"/>
          </a:p>
        </p:txBody>
      </p:sp>
      <p:sp>
        <p:nvSpPr>
          <p:cNvPr id="8" name="Rectangle 12"/>
          <p:cNvSpPr>
            <a:spLocks noGrp="1" noChangeArrowheads="1"/>
          </p:cNvSpPr>
          <p:nvPr>
            <p:ph type="ftr" sz="quarter" idx="11"/>
          </p:nvPr>
        </p:nvSpPr>
        <p:spPr bwMode="auto">
          <a:xfrm>
            <a:off x="4165600" y="6605588"/>
            <a:ext cx="3860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smtClean="0"/>
            </a:lvl1pPr>
          </a:lstStyle>
          <a:p>
            <a:endParaRPr lang="en-US" dirty="0"/>
          </a:p>
        </p:txBody>
      </p:sp>
      <p:sp>
        <p:nvSpPr>
          <p:cNvPr id="9" name="Rectangle 13"/>
          <p:cNvSpPr>
            <a:spLocks noGrp="1" noChangeArrowheads="1"/>
          </p:cNvSpPr>
          <p:nvPr>
            <p:ph type="sldNum" sz="quarter" idx="12"/>
          </p:nvPr>
        </p:nvSpPr>
        <p:spPr bwMode="auto">
          <a:xfrm>
            <a:off x="8737600" y="6605588"/>
            <a:ext cx="2844800" cy="279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smtClean="0"/>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603568735"/>
      </p:ext>
    </p:extLst>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2445818315"/>
      </p:ext>
    </p:extLst>
  </p:cSld>
  <p:clrMapOvr>
    <a:masterClrMapping/>
  </p:clrMapOvr>
  <p:transition>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02700" y="260351"/>
            <a:ext cx="2762251" cy="5832475"/>
          </a:xfrm>
        </p:spPr>
        <p:txBody>
          <a:bodyPr vert="eaVert"/>
          <a:lstStyle/>
          <a:p>
            <a:r>
              <a:rPr lang="es-ES" smtClean="0"/>
              <a:t>Haga clic para modificar el estilo de título del patrón</a:t>
            </a:r>
            <a:endParaRPr lang="en-GB"/>
          </a:p>
        </p:txBody>
      </p:sp>
      <p:sp>
        <p:nvSpPr>
          <p:cNvPr id="3" name="Vertical Text Placeholder 2"/>
          <p:cNvSpPr>
            <a:spLocks noGrp="1"/>
          </p:cNvSpPr>
          <p:nvPr>
            <p:ph type="body" orient="vert" idx="1"/>
          </p:nvPr>
        </p:nvSpPr>
        <p:spPr>
          <a:xfrm>
            <a:off x="609601" y="260351"/>
            <a:ext cx="8089900" cy="58324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1304524968"/>
      </p:ext>
    </p:extLst>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36865800"/>
      </p:ext>
    </p:extLst>
  </p:cSld>
  <p:clrMapOvr>
    <a:masterClrMapping/>
  </p:clrMapOvr>
  <p:transition>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smtClean="0"/>
              <a:t>Editar el estilo de texto del patrón</a:t>
            </a:r>
          </a:p>
        </p:txBody>
      </p:sp>
    </p:spTree>
    <p:extLst>
      <p:ext uri="{BB962C8B-B14F-4D97-AF65-F5344CB8AC3E}">
        <p14:creationId xmlns:p14="http://schemas.microsoft.com/office/powerpoint/2010/main" val="1053341930"/>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
        <p:nvSpPr>
          <p:cNvPr id="3" name="Content Placeholder 2"/>
          <p:cNvSpPr>
            <a:spLocks noGrp="1"/>
          </p:cNvSpPr>
          <p:nvPr>
            <p:ph sz="half" idx="1"/>
          </p:nvPr>
        </p:nvSpPr>
        <p:spPr>
          <a:xfrm>
            <a:off x="609601" y="1484313"/>
            <a:ext cx="5425017"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Content Placeholder 3"/>
          <p:cNvSpPr>
            <a:spLocks noGrp="1"/>
          </p:cNvSpPr>
          <p:nvPr>
            <p:ph sz="half" idx="2"/>
          </p:nvPr>
        </p:nvSpPr>
        <p:spPr>
          <a:xfrm>
            <a:off x="6237818" y="1484313"/>
            <a:ext cx="5427133" cy="4608512"/>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720640341"/>
      </p:ext>
    </p:extLst>
  </p:cSld>
  <p:clrMapOvr>
    <a:masterClrMapping/>
  </p:clrMapOvr>
  <p:transition>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s-ES" smtClean="0"/>
              <a:t>Haga clic para modificar el estilo de título del patrón</a:t>
            </a:r>
            <a:endParaRPr lang="en-GB"/>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Content Placeholder 3"/>
          <p:cNvSpPr>
            <a:spLocks noGrp="1"/>
          </p:cNvSpPr>
          <p:nvPr>
            <p:ph sz="half" idx="2"/>
          </p:nvPr>
        </p:nvSpPr>
        <p:spPr>
          <a:xfrm>
            <a:off x="840318" y="2505075"/>
            <a:ext cx="5158316"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Content Placeholder 5"/>
          <p:cNvSpPr>
            <a:spLocks noGrp="1"/>
          </p:cNvSpPr>
          <p:nvPr>
            <p:ph sz="quarter" idx="4"/>
          </p:nvPr>
        </p:nvSpPr>
        <p:spPr>
          <a:xfrm>
            <a:off x="6172200" y="2505075"/>
            <a:ext cx="518371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Tree>
    <p:extLst>
      <p:ext uri="{BB962C8B-B14F-4D97-AF65-F5344CB8AC3E}">
        <p14:creationId xmlns:p14="http://schemas.microsoft.com/office/powerpoint/2010/main" val="4178193810"/>
      </p:ext>
    </p:extLst>
  </p:cSld>
  <p:clrMapOvr>
    <a:masterClrMapping/>
  </p:clrMapOvr>
  <p:transition>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GB"/>
          </a:p>
        </p:txBody>
      </p:sp>
    </p:spTree>
    <p:extLst>
      <p:ext uri="{BB962C8B-B14F-4D97-AF65-F5344CB8AC3E}">
        <p14:creationId xmlns:p14="http://schemas.microsoft.com/office/powerpoint/2010/main" val="862051296"/>
      </p:ext>
    </p:extLst>
  </p:cSld>
  <p:clrMapOvr>
    <a:masterClrMapping/>
  </p:clrMapOvr>
  <p:transition>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665463"/>
      </p:ext>
    </p:extLst>
  </p:cSld>
  <p:clrMapOvr>
    <a:masterClrMapping/>
  </p:clrMapOvr>
  <p:transition>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GB"/>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466625857"/>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s-ES" smtClean="0"/>
              <a:t>Haga clic para modificar el estilo de título del patrón</a:t>
            </a:r>
            <a:endParaRPr lang="en-GB"/>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en-GB" noProof="0" smtClean="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Tree>
    <p:extLst>
      <p:ext uri="{BB962C8B-B14F-4D97-AF65-F5344CB8AC3E}">
        <p14:creationId xmlns:p14="http://schemas.microsoft.com/office/powerpoint/2010/main" val="3173810061"/>
      </p:ext>
    </p:extLst>
  </p:cSld>
  <p:clrMapOvr>
    <a:masterClrMapping/>
  </p:clrMapOvr>
  <p:transition>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8"/>
          <p:cNvSpPr>
            <a:spLocks noChangeArrowheads="1"/>
          </p:cNvSpPr>
          <p:nvPr/>
        </p:nvSpPr>
        <p:spPr bwMode="auto">
          <a:xfrm>
            <a:off x="-4233" y="1"/>
            <a:ext cx="12192000" cy="119697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7" name="Rectangle 9"/>
          <p:cNvSpPr>
            <a:spLocks noChangeArrowheads="1"/>
          </p:cNvSpPr>
          <p:nvPr/>
        </p:nvSpPr>
        <p:spPr bwMode="auto">
          <a:xfrm>
            <a:off x="0" y="6735764"/>
            <a:ext cx="12192000" cy="14922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8" name="Rectangle 10"/>
          <p:cNvSpPr>
            <a:spLocks noChangeArrowheads="1"/>
          </p:cNvSpPr>
          <p:nvPr/>
        </p:nvSpPr>
        <p:spPr bwMode="auto">
          <a:xfrm>
            <a:off x="-4233" y="1089025"/>
            <a:ext cx="12196233" cy="2159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
        <p:nvSpPr>
          <p:cNvPr id="1029" name="Rectangle 2"/>
          <p:cNvSpPr>
            <a:spLocks noGrp="1" noChangeArrowheads="1"/>
          </p:cNvSpPr>
          <p:nvPr>
            <p:ph type="title"/>
          </p:nvPr>
        </p:nvSpPr>
        <p:spPr bwMode="auto">
          <a:xfrm>
            <a:off x="609601" y="260351"/>
            <a:ext cx="11055351"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smtClean="0"/>
              <a:t>Haga clic para modificar el estilo de título del patrón</a:t>
            </a:r>
            <a:endParaRPr lang="en-GB" altLang="en-US" smtClean="0"/>
          </a:p>
        </p:txBody>
      </p:sp>
      <p:sp>
        <p:nvSpPr>
          <p:cNvPr id="1030" name="Rectangle 3"/>
          <p:cNvSpPr>
            <a:spLocks noGrp="1" noChangeArrowheads="1"/>
          </p:cNvSpPr>
          <p:nvPr>
            <p:ph type="body" idx="1"/>
          </p:nvPr>
        </p:nvSpPr>
        <p:spPr bwMode="auto">
          <a:xfrm>
            <a:off x="609601" y="1484313"/>
            <a:ext cx="11055351"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smtClean="0"/>
              <a:t>Editar el estilo de texto del patrón</a:t>
            </a:r>
          </a:p>
          <a:p>
            <a:pPr lvl="1"/>
            <a:r>
              <a:rPr lang="es-ES" altLang="en-US" smtClean="0"/>
              <a:t>Segundo nivel</a:t>
            </a:r>
          </a:p>
          <a:p>
            <a:pPr lvl="2"/>
            <a:r>
              <a:rPr lang="es-ES" altLang="en-US" smtClean="0"/>
              <a:t>Tercer nivel</a:t>
            </a:r>
          </a:p>
          <a:p>
            <a:pPr lvl="3"/>
            <a:r>
              <a:rPr lang="es-ES" altLang="en-US" smtClean="0"/>
              <a:t>Cuarto nivel</a:t>
            </a:r>
          </a:p>
          <a:p>
            <a:pPr lvl="4"/>
            <a:r>
              <a:rPr lang="es-ES" altLang="en-US" smtClean="0"/>
              <a:t>Quinto nivel</a:t>
            </a:r>
            <a:endParaRPr lang="en-GB" altLang="en-US" smtClean="0"/>
          </a:p>
        </p:txBody>
      </p:sp>
      <p:sp>
        <p:nvSpPr>
          <p:cNvPr id="1031" name="Rectangle 11"/>
          <p:cNvSpPr>
            <a:spLocks noChangeArrowheads="1"/>
          </p:cNvSpPr>
          <p:nvPr/>
        </p:nvSpPr>
        <p:spPr bwMode="auto">
          <a:xfrm>
            <a:off x="0" y="6705600"/>
            <a:ext cx="12192000" cy="6985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1800"/>
          </a:p>
        </p:txBody>
      </p:sp>
    </p:spTree>
    <p:extLst>
      <p:ext uri="{BB962C8B-B14F-4D97-AF65-F5344CB8AC3E}">
        <p14:creationId xmlns:p14="http://schemas.microsoft.com/office/powerpoint/2010/main" val="2447878613"/>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Lst>
  <p:transition>
    <p:wipe dir="r"/>
  </p:transition>
  <p:hf sldNum="0" hdr="0" ftr="0" dt="0"/>
  <p:txStyles>
    <p:titleStyle>
      <a:lvl1pPr algn="l" rtl="0" eaLnBrk="1" fontAlgn="base" hangingPunct="1">
        <a:spcBef>
          <a:spcPct val="0"/>
        </a:spcBef>
        <a:spcAft>
          <a:spcPct val="0"/>
        </a:spcAft>
        <a:defRPr sz="4400" kern="12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5pPr>
      <a:lvl6pPr marL="4572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6pPr>
      <a:lvl7pPr marL="9144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7pPr>
      <a:lvl8pPr marL="13716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8pPr>
      <a:lvl9pPr marL="1828800" algn="l" rtl="0" eaLnBrk="1" fontAlgn="base" hangingPunct="1">
        <a:spcBef>
          <a:spcPct val="0"/>
        </a:spcBef>
        <a:spcAft>
          <a:spcPct val="0"/>
        </a:spcAft>
        <a:defRPr sz="4400">
          <a:solidFill>
            <a:schemeClr val="tx2"/>
          </a:solidFill>
          <a:latin typeface="Arial" panose="020B0604020202020204" pitchFamily="34" charset="0"/>
          <a:cs typeface="Arial" panose="020B0604020202020204" pitchFamily="34" charset="0"/>
        </a:defRPr>
      </a:lvl9pPr>
    </p:titleStyle>
    <p:bodyStyle>
      <a:lvl1pPr marL="342900" indent="-342900" algn="l" rtl="0" eaLnBrk="1" fontAlgn="base" hangingPunct="1">
        <a:spcBef>
          <a:spcPct val="20000"/>
        </a:spcBef>
        <a:spcAft>
          <a:spcPct val="0"/>
        </a:spcAft>
        <a:buChar char="•"/>
        <a:defRPr sz="3200" kern="1200">
          <a:solidFill>
            <a:schemeClr val="accent2"/>
          </a:solidFill>
          <a:latin typeface="+mn-lt"/>
          <a:ea typeface="+mn-ea"/>
          <a:cs typeface="+mn-cs"/>
        </a:defRPr>
      </a:lvl1pPr>
      <a:lvl2pPr marL="742950" indent="-285750" algn="l" rtl="0" eaLnBrk="1" fontAlgn="base" hangingPunct="1">
        <a:spcBef>
          <a:spcPct val="20000"/>
        </a:spcBef>
        <a:spcAft>
          <a:spcPct val="0"/>
        </a:spcAft>
        <a:buChar char="–"/>
        <a:defRPr sz="2800" kern="1200">
          <a:solidFill>
            <a:schemeClr val="accent2"/>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accent2"/>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accent2"/>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gjaramillo@gmail.com" TargetMode="External"/><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yum.oracle.com/oracle-linux-isos.html" TargetMode="External"/><Relationship Id="rId2" Type="http://schemas.openxmlformats.org/officeDocument/2006/relationships/hyperlink" Target="https://www.virtualbox.org/wiki/Linux_Downloads"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code.visualstudio.com/" TargetMode="External"/><Relationship Id="rId2" Type="http://schemas.openxmlformats.org/officeDocument/2006/relationships/hyperlink" Target="https://docs.docker.com/compose/install/"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emf"/><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6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81.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69000"/>
                <a:hueMod val="108000"/>
                <a:satMod val="164000"/>
                <a:lumMod val="74000"/>
              </a:schemeClr>
              <a:schemeClr val="bg2">
                <a:tint val="96000"/>
                <a:hueMod val="88000"/>
                <a:satMod val="140000"/>
                <a:lumMod val="132000"/>
              </a:schemeClr>
            </a:duotone>
            <a:lum/>
          </a:blip>
          <a:srcRect/>
          <a:stretch>
            <a:fillRect/>
          </a:stretch>
        </a:blip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p:txBody>
          <a:bodyPr/>
          <a:lstStyle/>
          <a:p>
            <a:r>
              <a:rPr lang="es-MX" dirty="0" smtClean="0">
                <a:solidFill>
                  <a:schemeClr val="tx1"/>
                </a:solidFill>
              </a:rPr>
              <a:t>Luis Gerardo Jaramillo </a:t>
            </a:r>
            <a:r>
              <a:rPr lang="es-MX" dirty="0" err="1">
                <a:solidFill>
                  <a:schemeClr val="tx1"/>
                </a:solidFill>
              </a:rPr>
              <a:t>G</a:t>
            </a:r>
            <a:r>
              <a:rPr lang="es-MX" dirty="0" err="1" smtClean="0">
                <a:solidFill>
                  <a:schemeClr val="tx1"/>
                </a:solidFill>
              </a:rPr>
              <a:t>tz</a:t>
            </a:r>
            <a:r>
              <a:rPr lang="es-MX" dirty="0" smtClean="0">
                <a:solidFill>
                  <a:schemeClr val="tx1"/>
                </a:solidFill>
              </a:rPr>
              <a:t>.	</a:t>
            </a:r>
            <a:r>
              <a:rPr lang="es-MX" dirty="0" smtClean="0">
                <a:solidFill>
                  <a:schemeClr val="tx1"/>
                </a:solidFill>
                <a:hlinkClick r:id="rId3"/>
              </a:rPr>
              <a:t>Lgjaramillo@gmail.com</a:t>
            </a:r>
            <a:endParaRPr lang="es-MX" dirty="0" smtClean="0">
              <a:solidFill>
                <a:schemeClr val="tx1"/>
              </a:solidFill>
            </a:endParaRPr>
          </a:p>
          <a:p>
            <a:r>
              <a:rPr lang="es-MX" dirty="0" smtClean="0">
                <a:solidFill>
                  <a:schemeClr val="tx1"/>
                </a:solidFill>
              </a:rPr>
              <a:t>IJALTI Marzo 2022</a:t>
            </a:r>
            <a:endParaRPr lang="es-MX" dirty="0">
              <a:solidFill>
                <a:schemeClr val="tx1"/>
              </a:solidFill>
            </a:endParaRPr>
          </a:p>
        </p:txBody>
      </p:sp>
      <p:sp>
        <p:nvSpPr>
          <p:cNvPr id="2" name="Título 1"/>
          <p:cNvSpPr>
            <a:spLocks noGrp="1"/>
          </p:cNvSpPr>
          <p:nvPr>
            <p:ph type="ctrTitle"/>
          </p:nvPr>
        </p:nvSpPr>
        <p:spPr/>
        <p:txBody>
          <a:bodyPr/>
          <a:lstStyle/>
          <a:p>
            <a:r>
              <a:rPr lang="es-MX" dirty="0" err="1" smtClean="0"/>
              <a:t>Kubernetes</a:t>
            </a:r>
            <a:endParaRPr lang="es-MX" dirty="0"/>
          </a:p>
        </p:txBody>
      </p:sp>
    </p:spTree>
    <p:extLst>
      <p:ext uri="{BB962C8B-B14F-4D97-AF65-F5344CB8AC3E}">
        <p14:creationId xmlns:p14="http://schemas.microsoft.com/office/powerpoint/2010/main" val="4217541469"/>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y conceptos de </a:t>
            </a:r>
            <a:r>
              <a:rPr lang="es-MX" dirty="0" err="1" smtClean="0"/>
              <a:t>Kubernetes</a:t>
            </a:r>
            <a:endParaRPr lang="es-MX" dirty="0"/>
          </a:p>
        </p:txBody>
      </p:sp>
      <p:sp>
        <p:nvSpPr>
          <p:cNvPr id="5" name="Rectángulo redondeado 4"/>
          <p:cNvSpPr/>
          <p:nvPr/>
        </p:nvSpPr>
        <p:spPr>
          <a:xfrm>
            <a:off x="1828799" y="2098430"/>
            <a:ext cx="8335109" cy="4583723"/>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s-MX" dirty="0"/>
          </a:p>
        </p:txBody>
      </p:sp>
      <p:sp>
        <p:nvSpPr>
          <p:cNvPr id="6" name="CuadroTexto 5"/>
          <p:cNvSpPr txBox="1"/>
          <p:nvPr/>
        </p:nvSpPr>
        <p:spPr>
          <a:xfrm>
            <a:off x="2672862" y="1791174"/>
            <a:ext cx="947695" cy="369332"/>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es-MX" b="1" dirty="0" err="1" smtClean="0">
                <a:ln/>
                <a:solidFill>
                  <a:schemeClr val="accent3"/>
                </a:solidFill>
              </a:rPr>
              <a:t>Cluster</a:t>
            </a:r>
            <a:endParaRPr lang="es-MX" b="1" dirty="0">
              <a:ln/>
              <a:solidFill>
                <a:schemeClr val="accent3"/>
              </a:solidFill>
            </a:endParaRPr>
          </a:p>
        </p:txBody>
      </p:sp>
      <p:sp>
        <p:nvSpPr>
          <p:cNvPr id="7" name="Rectángulo redondeado 6"/>
          <p:cNvSpPr/>
          <p:nvPr/>
        </p:nvSpPr>
        <p:spPr>
          <a:xfrm>
            <a:off x="2215662" y="3135923"/>
            <a:ext cx="2239108" cy="233289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8" name="CuadroTexto 7"/>
          <p:cNvSpPr txBox="1"/>
          <p:nvPr/>
        </p:nvSpPr>
        <p:spPr>
          <a:xfrm>
            <a:off x="2531951" y="2835152"/>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9" name="Rectángulo redondeado 8"/>
          <p:cNvSpPr/>
          <p:nvPr/>
        </p:nvSpPr>
        <p:spPr>
          <a:xfrm>
            <a:off x="2403231" y="3598985"/>
            <a:ext cx="1863969" cy="103163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sz="1600" dirty="0" smtClean="0"/>
              <a:t>Herramientas para el manejo de nodos</a:t>
            </a:r>
            <a:endParaRPr lang="es-MX" sz="1600" dirty="0"/>
          </a:p>
        </p:txBody>
      </p:sp>
      <p:sp>
        <p:nvSpPr>
          <p:cNvPr id="10" name="Rectángulo redondeado 9"/>
          <p:cNvSpPr/>
          <p:nvPr/>
        </p:nvSpPr>
        <p:spPr>
          <a:xfrm>
            <a:off x="2403231" y="4931386"/>
            <a:ext cx="1863969" cy="35755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sz="1400" dirty="0" smtClean="0"/>
              <a:t>Plano de Control</a:t>
            </a:r>
            <a:endParaRPr lang="es-MX" sz="1400" dirty="0"/>
          </a:p>
        </p:txBody>
      </p:sp>
      <p:grpSp>
        <p:nvGrpSpPr>
          <p:cNvPr id="36" name="Grupo 35"/>
          <p:cNvGrpSpPr/>
          <p:nvPr/>
        </p:nvGrpSpPr>
        <p:grpSpPr>
          <a:xfrm>
            <a:off x="5720862" y="2154589"/>
            <a:ext cx="2602523" cy="1444396"/>
            <a:chOff x="5720862" y="2154589"/>
            <a:chExt cx="2602523" cy="1444396"/>
          </a:xfrm>
        </p:grpSpPr>
        <p:sp>
          <p:nvSpPr>
            <p:cNvPr id="11" name="Rectángulo redondeado 10"/>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2" name="CuadroTexto 11"/>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3" name="Rectángulo redondeado 12"/>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14" name="Rectángulo redondeado 13"/>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cxnSp>
        <p:nvCxnSpPr>
          <p:cNvPr id="27" name="Conector angular 26"/>
          <p:cNvCxnSpPr>
            <a:stCxn id="7" idx="3"/>
            <a:endCxn id="22" idx="1"/>
          </p:cNvCxnSpPr>
          <p:nvPr/>
        </p:nvCxnSpPr>
        <p:spPr>
          <a:xfrm>
            <a:off x="4454770" y="4302369"/>
            <a:ext cx="1266092" cy="1672790"/>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0" name="Conector angular 29"/>
          <p:cNvCxnSpPr>
            <a:stCxn id="7" idx="3"/>
            <a:endCxn id="11" idx="1"/>
          </p:cNvCxnSpPr>
          <p:nvPr/>
        </p:nvCxnSpPr>
        <p:spPr>
          <a:xfrm flipV="1">
            <a:off x="4454770" y="3030416"/>
            <a:ext cx="1266092" cy="127195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33" name="Conector angular 32"/>
          <p:cNvCxnSpPr>
            <a:stCxn id="7" idx="3"/>
            <a:endCxn id="17" idx="1"/>
          </p:cNvCxnSpPr>
          <p:nvPr/>
        </p:nvCxnSpPr>
        <p:spPr>
          <a:xfrm>
            <a:off x="4454770" y="4302369"/>
            <a:ext cx="1266092" cy="238286"/>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34" name="Rectángulo redondeado 33"/>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35" name="Flecha derecha 34"/>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grpSp>
        <p:nvGrpSpPr>
          <p:cNvPr id="37" name="Grupo 36"/>
          <p:cNvGrpSpPr/>
          <p:nvPr/>
        </p:nvGrpSpPr>
        <p:grpSpPr>
          <a:xfrm>
            <a:off x="5720862" y="3595375"/>
            <a:ext cx="2602523" cy="1444396"/>
            <a:chOff x="5720862" y="2154589"/>
            <a:chExt cx="2602523" cy="1444396"/>
          </a:xfrm>
        </p:grpSpPr>
        <p:sp>
          <p:nvSpPr>
            <p:cNvPr id="38" name="Rectángulo redondeado 37"/>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39" name="CuadroTexto 38"/>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0" name="Rectángulo redondeado 39"/>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1" name="Rectángulo redondeado 40"/>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grpSp>
        <p:nvGrpSpPr>
          <p:cNvPr id="42" name="Grupo 41"/>
          <p:cNvGrpSpPr/>
          <p:nvPr/>
        </p:nvGrpSpPr>
        <p:grpSpPr>
          <a:xfrm>
            <a:off x="5744310" y="5039771"/>
            <a:ext cx="2602523" cy="1444396"/>
            <a:chOff x="5720862" y="2154589"/>
            <a:chExt cx="2602523" cy="1444396"/>
          </a:xfrm>
        </p:grpSpPr>
        <p:sp>
          <p:nvSpPr>
            <p:cNvPr id="43" name="Rectángulo redondeado 42"/>
            <p:cNvSpPr/>
            <p:nvPr/>
          </p:nvSpPr>
          <p:spPr>
            <a:xfrm>
              <a:off x="5720862" y="2461846"/>
              <a:ext cx="2602523" cy="1137139"/>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44" name="CuadroTexto 43"/>
            <p:cNvSpPr txBox="1"/>
            <p:nvPr/>
          </p:nvSpPr>
          <p:spPr>
            <a:xfrm>
              <a:off x="6194011" y="2154589"/>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45" name="Rectángulo redondeado 44"/>
            <p:cNvSpPr/>
            <p:nvPr/>
          </p:nvSpPr>
          <p:spPr>
            <a:xfrm>
              <a:off x="5861538" y="2661138"/>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smtClean="0"/>
                <a:t>Proxy / </a:t>
              </a:r>
              <a:r>
                <a:rPr lang="es-MX" dirty="0" err="1" smtClean="0"/>
                <a:t>Config</a:t>
              </a:r>
              <a:endParaRPr lang="es-MX" dirty="0"/>
            </a:p>
          </p:txBody>
        </p:sp>
        <p:sp>
          <p:nvSpPr>
            <p:cNvPr id="46" name="Rectángulo redondeado 45"/>
            <p:cNvSpPr/>
            <p:nvPr/>
          </p:nvSpPr>
          <p:spPr>
            <a:xfrm>
              <a:off x="5861538" y="3085661"/>
              <a:ext cx="2332893"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dirty="0" err="1" smtClean="0"/>
                <a:t>Pod</a:t>
              </a:r>
              <a:r>
                <a:rPr lang="es-MX" dirty="0" smtClean="0"/>
                <a:t> (</a:t>
              </a:r>
              <a:r>
                <a:rPr lang="es-MX" dirty="0" err="1" smtClean="0"/>
                <a:t>Container</a:t>
              </a:r>
              <a:r>
                <a:rPr lang="es-MX" dirty="0" smtClean="0"/>
                <a:t>)</a:t>
              </a:r>
              <a:endParaRPr lang="es-MX" dirty="0"/>
            </a:p>
          </p:txBody>
        </p:sp>
      </p:grpSp>
    </p:spTree>
    <p:extLst>
      <p:ext uri="{BB962C8B-B14F-4D97-AF65-F5344CB8AC3E}">
        <p14:creationId xmlns:p14="http://schemas.microsoft.com/office/powerpoint/2010/main" val="2397316939"/>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sp>
        <p:nvSpPr>
          <p:cNvPr id="5" name="Rectángulo redondeado 4"/>
          <p:cNvSpPr/>
          <p:nvPr/>
        </p:nvSpPr>
        <p:spPr>
          <a:xfrm>
            <a:off x="1594339" y="2369516"/>
            <a:ext cx="3798276" cy="4062047"/>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CuadroTexto 5"/>
          <p:cNvSpPr txBox="1"/>
          <p:nvPr/>
        </p:nvSpPr>
        <p:spPr>
          <a:xfrm>
            <a:off x="1910628" y="2068746"/>
            <a:ext cx="1467068" cy="369332"/>
          </a:xfrm>
          <a:prstGeom prst="rect">
            <a:avLst/>
          </a:prstGeom>
          <a:noFill/>
        </p:spPr>
        <p:txBody>
          <a:bodyPr wrap="none" rtlCol="0">
            <a:spAutoFit/>
          </a:bodyPr>
          <a:lstStyle/>
          <a:p>
            <a:r>
              <a:rPr lang="es-MX" dirty="0" smtClean="0">
                <a:solidFill>
                  <a:schemeClr val="accent5"/>
                </a:solidFill>
              </a:rPr>
              <a:t>Master </a:t>
            </a:r>
            <a:r>
              <a:rPr lang="es-MX" dirty="0" err="1" smtClean="0">
                <a:solidFill>
                  <a:schemeClr val="accent5"/>
                </a:solidFill>
              </a:rPr>
              <a:t>node</a:t>
            </a:r>
            <a:endParaRPr lang="es-MX" dirty="0">
              <a:solidFill>
                <a:schemeClr val="accent5"/>
              </a:solidFill>
            </a:endParaRPr>
          </a:p>
        </p:txBody>
      </p:sp>
      <p:sp>
        <p:nvSpPr>
          <p:cNvPr id="7" name="Rectángulo redondeado 6"/>
          <p:cNvSpPr/>
          <p:nvPr/>
        </p:nvSpPr>
        <p:spPr>
          <a:xfrm>
            <a:off x="2286000" y="273884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API Server</a:t>
            </a:r>
            <a:endParaRPr lang="es-MX" dirty="0"/>
          </a:p>
        </p:txBody>
      </p:sp>
      <p:sp>
        <p:nvSpPr>
          <p:cNvPr id="8" name="Rectángulo redondeado 7"/>
          <p:cNvSpPr/>
          <p:nvPr/>
        </p:nvSpPr>
        <p:spPr>
          <a:xfrm>
            <a:off x="2286000" y="3480998"/>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Scheduler</a:t>
            </a:r>
            <a:endParaRPr lang="es-MX" dirty="0"/>
          </a:p>
        </p:txBody>
      </p:sp>
      <p:sp>
        <p:nvSpPr>
          <p:cNvPr id="9" name="Rectángulo redondeado 8"/>
          <p:cNvSpPr/>
          <p:nvPr/>
        </p:nvSpPr>
        <p:spPr>
          <a:xfrm>
            <a:off x="2297959" y="4219397"/>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Kube-Controller</a:t>
            </a:r>
            <a:r>
              <a:rPr lang="es-MX" dirty="0" smtClean="0"/>
              <a:t> Manager</a:t>
            </a:r>
            <a:endParaRPr lang="es-MX" dirty="0"/>
          </a:p>
        </p:txBody>
      </p:sp>
      <p:sp>
        <p:nvSpPr>
          <p:cNvPr id="10" name="Rectángulo redondeado 9"/>
          <p:cNvSpPr/>
          <p:nvPr/>
        </p:nvSpPr>
        <p:spPr>
          <a:xfrm>
            <a:off x="2309681" y="4972066"/>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Cloud-</a:t>
            </a:r>
            <a:r>
              <a:rPr lang="es-MX" dirty="0" err="1" smtClean="0"/>
              <a:t>Controller</a:t>
            </a:r>
            <a:r>
              <a:rPr lang="es-MX" dirty="0" smtClean="0"/>
              <a:t> Manager</a:t>
            </a:r>
            <a:endParaRPr lang="es-MX" dirty="0"/>
          </a:p>
        </p:txBody>
      </p:sp>
      <p:sp>
        <p:nvSpPr>
          <p:cNvPr id="11" name="Rectángulo redondeado 10"/>
          <p:cNvSpPr/>
          <p:nvPr/>
        </p:nvSpPr>
        <p:spPr>
          <a:xfrm rot="16200000">
            <a:off x="-1361775" y="4032179"/>
            <a:ext cx="4161692" cy="637076"/>
          </a:xfrm>
          <a:prstGeom prst="round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r>
              <a:rPr lang="es-MX" dirty="0" smtClean="0"/>
              <a:t>Cloud </a:t>
            </a:r>
            <a:r>
              <a:rPr lang="es-MX" dirty="0" err="1" smtClean="0"/>
              <a:t>Provider</a:t>
            </a:r>
            <a:r>
              <a:rPr lang="es-MX" dirty="0" smtClean="0"/>
              <a:t> API</a:t>
            </a:r>
            <a:endParaRPr lang="es-MX" dirty="0"/>
          </a:p>
        </p:txBody>
      </p:sp>
      <p:sp>
        <p:nvSpPr>
          <p:cNvPr id="12" name="Flecha derecha 11"/>
          <p:cNvSpPr/>
          <p:nvPr/>
        </p:nvSpPr>
        <p:spPr>
          <a:xfrm rot="10800000">
            <a:off x="1061056" y="3918911"/>
            <a:ext cx="996462" cy="506549"/>
          </a:xfrm>
          <a:prstGeom prst="right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4" name="Rectángulo redondeado 13"/>
          <p:cNvSpPr/>
          <p:nvPr/>
        </p:nvSpPr>
        <p:spPr>
          <a:xfrm>
            <a:off x="7174523" y="2376003"/>
            <a:ext cx="3997569" cy="4055560"/>
          </a:xfrm>
          <a:prstGeom prst="roundRect">
            <a:avLst/>
          </a:prstGeom>
          <a:noFill/>
          <a:ln w="2857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s-MX" dirty="0"/>
          </a:p>
        </p:txBody>
      </p:sp>
      <p:sp>
        <p:nvSpPr>
          <p:cNvPr id="15" name="CuadroTexto 14"/>
          <p:cNvSpPr txBox="1"/>
          <p:nvPr/>
        </p:nvSpPr>
        <p:spPr>
          <a:xfrm>
            <a:off x="7647672" y="2068746"/>
            <a:ext cx="1656223" cy="369332"/>
          </a:xfrm>
          <a:prstGeom prst="rect">
            <a:avLst/>
          </a:prstGeom>
          <a:noFill/>
        </p:spPr>
        <p:txBody>
          <a:bodyPr wrap="none" rtlCol="0">
            <a:spAutoFit/>
          </a:bodyPr>
          <a:lstStyle/>
          <a:p>
            <a:r>
              <a:rPr lang="es-MX" dirty="0" err="1" smtClean="0">
                <a:ln w="0"/>
                <a:effectLst>
                  <a:outerShdw blurRad="38100" dist="19050" dir="2700000" algn="tl" rotWithShape="0">
                    <a:schemeClr val="dk1">
                      <a:alpha val="40000"/>
                    </a:schemeClr>
                  </a:outerShdw>
                </a:effectLst>
              </a:rPr>
              <a:t>Worker</a:t>
            </a:r>
            <a:r>
              <a:rPr lang="es-MX" dirty="0" smtClean="0">
                <a:ln w="0"/>
                <a:effectLst>
                  <a:outerShdw blurRad="38100" dist="19050" dir="2700000" algn="tl" rotWithShape="0">
                    <a:schemeClr val="dk1">
                      <a:alpha val="40000"/>
                    </a:schemeClr>
                  </a:outerShdw>
                </a:effectLst>
              </a:rPr>
              <a:t> </a:t>
            </a:r>
            <a:r>
              <a:rPr lang="es-MX" dirty="0" err="1" smtClean="0">
                <a:ln w="0"/>
                <a:effectLst>
                  <a:outerShdw blurRad="38100" dist="19050" dir="2700000" algn="tl" rotWithShape="0">
                    <a:schemeClr val="dk1">
                      <a:alpha val="40000"/>
                    </a:schemeClr>
                  </a:outerShdw>
                </a:effectLst>
              </a:rPr>
              <a:t>Node</a:t>
            </a:r>
            <a:endParaRPr lang="es-MX" dirty="0">
              <a:ln w="0"/>
              <a:effectLst>
                <a:outerShdw blurRad="38100" dist="19050" dir="2700000" algn="tl" rotWithShape="0">
                  <a:schemeClr val="dk1">
                    <a:alpha val="40000"/>
                  </a:schemeClr>
                </a:outerShdw>
              </a:effectLst>
            </a:endParaRPr>
          </a:p>
        </p:txBody>
      </p:sp>
      <p:sp>
        <p:nvSpPr>
          <p:cNvPr id="16" name="Rectángulo redondeado 15"/>
          <p:cNvSpPr/>
          <p:nvPr/>
        </p:nvSpPr>
        <p:spPr>
          <a:xfrm>
            <a:off x="7338646"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Kubelet</a:t>
            </a:r>
            <a:endParaRPr lang="es-MX" sz="1600" dirty="0"/>
          </a:p>
        </p:txBody>
      </p:sp>
      <p:sp>
        <p:nvSpPr>
          <p:cNvPr id="20" name="Rectángulo redondeado 19"/>
          <p:cNvSpPr/>
          <p:nvPr/>
        </p:nvSpPr>
        <p:spPr>
          <a:xfrm>
            <a:off x="8604738"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600" dirty="0" err="1" smtClean="0"/>
              <a:t>Docker</a:t>
            </a:r>
            <a:endParaRPr lang="es-MX" sz="1600" dirty="0"/>
          </a:p>
        </p:txBody>
      </p:sp>
      <p:sp>
        <p:nvSpPr>
          <p:cNvPr id="21" name="Rectángulo redondeado 20"/>
          <p:cNvSpPr/>
          <p:nvPr/>
        </p:nvSpPr>
        <p:spPr>
          <a:xfrm>
            <a:off x="9870830" y="2864308"/>
            <a:ext cx="1101969" cy="35868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s-MX" sz="1200" dirty="0" err="1" smtClean="0"/>
              <a:t>Kube</a:t>
            </a:r>
            <a:r>
              <a:rPr lang="es-MX" sz="1200" dirty="0" smtClean="0"/>
              <a:t>-Proxy</a:t>
            </a:r>
            <a:endParaRPr lang="es-MX" sz="1200" dirty="0"/>
          </a:p>
        </p:txBody>
      </p:sp>
      <p:sp>
        <p:nvSpPr>
          <p:cNvPr id="22" name="Rectángulo redondeado 21"/>
          <p:cNvSpPr/>
          <p:nvPr/>
        </p:nvSpPr>
        <p:spPr>
          <a:xfrm>
            <a:off x="7338646" y="3785799"/>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3" name="Rectángulo redondeado 22"/>
          <p:cNvSpPr/>
          <p:nvPr/>
        </p:nvSpPr>
        <p:spPr>
          <a:xfrm>
            <a:off x="9255368" y="3785798"/>
            <a:ext cx="1752599" cy="175496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24" name="CuadroTexto 23"/>
          <p:cNvSpPr txBox="1"/>
          <p:nvPr/>
        </p:nvSpPr>
        <p:spPr>
          <a:xfrm>
            <a:off x="7899795"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5" name="CuadroTexto 24"/>
          <p:cNvSpPr txBox="1"/>
          <p:nvPr/>
        </p:nvSpPr>
        <p:spPr>
          <a:xfrm>
            <a:off x="9811248" y="3455888"/>
            <a:ext cx="630301" cy="369332"/>
          </a:xfrm>
          <a:prstGeom prst="rect">
            <a:avLst/>
          </a:prstGeom>
          <a:noFill/>
        </p:spPr>
        <p:txBody>
          <a:bodyPr wrap="none" rtlCol="0">
            <a:spAutoFit/>
          </a:bodyPr>
          <a:lstStyle/>
          <a:p>
            <a:r>
              <a:rPr lang="es-MX" dirty="0" err="1" smtClean="0">
                <a:solidFill>
                  <a:schemeClr val="accent3">
                    <a:lumMod val="60000"/>
                    <a:lumOff val="40000"/>
                  </a:schemeClr>
                </a:solidFill>
              </a:rPr>
              <a:t>Pod</a:t>
            </a:r>
            <a:endParaRPr lang="es-MX" dirty="0">
              <a:solidFill>
                <a:schemeClr val="accent3">
                  <a:lumMod val="60000"/>
                  <a:lumOff val="40000"/>
                </a:schemeClr>
              </a:solidFill>
            </a:endParaRPr>
          </a:p>
        </p:txBody>
      </p:sp>
      <p:sp>
        <p:nvSpPr>
          <p:cNvPr id="26" name="Rectángulo redondeado 25"/>
          <p:cNvSpPr/>
          <p:nvPr/>
        </p:nvSpPr>
        <p:spPr>
          <a:xfrm>
            <a:off x="7511560" y="396344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Volumes</a:t>
            </a:r>
            <a:endParaRPr lang="es-MX" dirty="0"/>
          </a:p>
        </p:txBody>
      </p:sp>
      <p:sp>
        <p:nvSpPr>
          <p:cNvPr id="27" name="Rectángulo redondeado 26"/>
          <p:cNvSpPr/>
          <p:nvPr/>
        </p:nvSpPr>
        <p:spPr>
          <a:xfrm>
            <a:off x="7523282"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8" name="Rectángulo redondeado 27"/>
          <p:cNvSpPr/>
          <p:nvPr/>
        </p:nvSpPr>
        <p:spPr>
          <a:xfrm>
            <a:off x="7523282"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29" name="Rectángulo redondeado 28"/>
          <p:cNvSpPr/>
          <p:nvPr/>
        </p:nvSpPr>
        <p:spPr>
          <a:xfrm>
            <a:off x="9428284" y="4486203"/>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0" name="Rectángulo redondeado 29"/>
          <p:cNvSpPr/>
          <p:nvPr/>
        </p:nvSpPr>
        <p:spPr>
          <a:xfrm>
            <a:off x="9428284" y="4981258"/>
            <a:ext cx="1406769" cy="383365"/>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err="1" smtClean="0"/>
              <a:t>Container</a:t>
            </a:r>
            <a:endParaRPr lang="es-MX" dirty="0"/>
          </a:p>
        </p:txBody>
      </p:sp>
      <p:sp>
        <p:nvSpPr>
          <p:cNvPr id="31" name="Rectángulo redondeado 30"/>
          <p:cNvSpPr/>
          <p:nvPr/>
        </p:nvSpPr>
        <p:spPr>
          <a:xfrm>
            <a:off x="2297959" y="5724735"/>
            <a:ext cx="2414954" cy="6096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err="1" smtClean="0"/>
              <a:t>etcd</a:t>
            </a:r>
            <a:r>
              <a:rPr lang="es-MX" dirty="0" smtClean="0"/>
              <a:t> (DB Storage)</a:t>
            </a:r>
            <a:endParaRPr lang="es-MX" dirty="0"/>
          </a:p>
        </p:txBody>
      </p:sp>
    </p:spTree>
    <p:extLst>
      <p:ext uri="{BB962C8B-B14F-4D97-AF65-F5344CB8AC3E}">
        <p14:creationId xmlns:p14="http://schemas.microsoft.com/office/powerpoint/2010/main" val="2334592790"/>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Kubernetes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52" y="1675702"/>
            <a:ext cx="11095310" cy="5182298"/>
          </a:xfrm>
          <a:prstGeom prst="rect">
            <a:avLst/>
          </a:prstGeom>
        </p:spPr>
      </p:pic>
      <p:sp>
        <p:nvSpPr>
          <p:cNvPr id="6" name="Rectángulo redondeado 5"/>
          <p:cNvSpPr/>
          <p:nvPr/>
        </p:nvSpPr>
        <p:spPr>
          <a:xfrm>
            <a:off x="4794739"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7" name="Rectángulo redondeado 6"/>
          <p:cNvSpPr/>
          <p:nvPr/>
        </p:nvSpPr>
        <p:spPr>
          <a:xfrm>
            <a:off x="6236678"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
        <p:nvSpPr>
          <p:cNvPr id="8" name="Rectángulo redondeado 7"/>
          <p:cNvSpPr/>
          <p:nvPr/>
        </p:nvSpPr>
        <p:spPr>
          <a:xfrm>
            <a:off x="7678617" y="4191501"/>
            <a:ext cx="937846" cy="32824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sz="1600" dirty="0" err="1" smtClean="0"/>
              <a:t>Docker</a:t>
            </a:r>
            <a:endParaRPr lang="es-MX" sz="1600" dirty="0"/>
          </a:p>
        </p:txBody>
      </p:sp>
    </p:spTree>
    <p:extLst>
      <p:ext uri="{BB962C8B-B14F-4D97-AF65-F5344CB8AC3E}">
        <p14:creationId xmlns:p14="http://schemas.microsoft.com/office/powerpoint/2010/main" val="1240272935"/>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Proyecto con </a:t>
            </a:r>
            <a:r>
              <a:rPr lang="es-MX" dirty="0" err="1" smtClean="0"/>
              <a:t>SpringBoot</a:t>
            </a:r>
            <a:r>
              <a:rPr lang="es-MX" dirty="0" smtClean="0"/>
              <a:t>, </a:t>
            </a:r>
            <a:r>
              <a:rPr lang="es-MX" dirty="0" err="1" smtClean="0"/>
              <a:t>PetClinic</a:t>
            </a:r>
            <a:endParaRPr lang="es-MX"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13042"/>
          <a:stretch/>
        </p:blipFill>
        <p:spPr>
          <a:xfrm>
            <a:off x="428258" y="3200545"/>
            <a:ext cx="6054603" cy="3309792"/>
          </a:xfrm>
          <a:prstGeom prst="rect">
            <a:avLst/>
          </a:prstGeom>
          <a:effectLst>
            <a:outerShdw blurRad="50800" dist="38100" dir="2700000" algn="tl" rotWithShape="0">
              <a:prstClr val="black">
                <a:alpha val="40000"/>
              </a:prstClr>
            </a:outerShdw>
          </a:effec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523" y="1853248"/>
            <a:ext cx="4841033" cy="3098818"/>
          </a:xfrm>
          <a:prstGeom prst="rect">
            <a:avLst/>
          </a:prstGeom>
          <a:effectLst>
            <a:outerShdw blurRad="50800" dist="38100" dir="2700000" algn="tl" rotWithShape="0">
              <a:prstClr val="black">
                <a:alpha val="40000"/>
              </a:prstClr>
            </a:outerShdw>
          </a:effectLst>
        </p:spPr>
      </p:pic>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17543" y="2817883"/>
            <a:ext cx="4764849" cy="36924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1982952"/>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Proyecto </a:t>
            </a:r>
            <a:r>
              <a:rPr lang="es-MX" dirty="0" err="1" smtClean="0"/>
              <a:t>SpringBoot</a:t>
            </a:r>
            <a:r>
              <a:rPr lang="es-MX" dirty="0" smtClean="0"/>
              <a:t>, </a:t>
            </a:r>
            <a:r>
              <a:rPr lang="es-MX" dirty="0" err="1" smtClean="0"/>
              <a:t>PetClinic</a:t>
            </a:r>
            <a:r>
              <a:rPr lang="es-MX" dirty="0" smtClean="0"/>
              <a:t> - Arquitectura</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8937" y="2003150"/>
            <a:ext cx="8641759" cy="4579495"/>
          </a:xfrm>
          <a:prstGeom prst="rect">
            <a:avLst/>
          </a:prstGeom>
        </p:spPr>
      </p:pic>
    </p:spTree>
    <p:extLst>
      <p:ext uri="{BB962C8B-B14F-4D97-AF65-F5344CB8AC3E}">
        <p14:creationId xmlns:p14="http://schemas.microsoft.com/office/powerpoint/2010/main" val="662695370"/>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Instalar las primeras herramientas</a:t>
            </a:r>
            <a:endParaRPr lang="es-MX" dirty="0"/>
          </a:p>
        </p:txBody>
      </p:sp>
      <p:sp>
        <p:nvSpPr>
          <p:cNvPr id="3" name="Marcador de contenido 2"/>
          <p:cNvSpPr>
            <a:spLocks noGrp="1"/>
          </p:cNvSpPr>
          <p:nvPr>
            <p:ph idx="1"/>
          </p:nvPr>
        </p:nvSpPr>
        <p:spPr/>
        <p:txBody>
          <a:bodyPr/>
          <a:lstStyle/>
          <a:p>
            <a:r>
              <a:rPr lang="es-MX" dirty="0" smtClean="0">
                <a:solidFill>
                  <a:schemeClr val="tx1"/>
                </a:solidFill>
              </a:rPr>
              <a:t>Opcional.- Instalar Oracle Virtual Box</a:t>
            </a:r>
          </a:p>
          <a:p>
            <a:pPr lvl="1"/>
            <a:r>
              <a:rPr lang="es-MX" dirty="0">
                <a:solidFill>
                  <a:schemeClr val="tx1"/>
                </a:solidFill>
                <a:hlinkClick r:id="rId2"/>
              </a:rPr>
              <a:t>https://www.virtualbox.org/wiki/Linux_Downloads</a:t>
            </a:r>
            <a:endParaRPr lang="es-MX" dirty="0" smtClean="0">
              <a:solidFill>
                <a:schemeClr val="tx1"/>
              </a:solidFill>
            </a:endParaRPr>
          </a:p>
          <a:p>
            <a:r>
              <a:rPr lang="es-MX" dirty="0" smtClean="0">
                <a:solidFill>
                  <a:schemeClr val="tx1"/>
                </a:solidFill>
              </a:rPr>
              <a:t>Opcional.- Instalar Oracle Linux 8.5</a:t>
            </a:r>
          </a:p>
          <a:p>
            <a:pPr lvl="1"/>
            <a:r>
              <a:rPr lang="es-MX" dirty="0">
                <a:solidFill>
                  <a:schemeClr val="tx1"/>
                </a:solidFill>
                <a:hlinkClick r:id="rId3"/>
              </a:rPr>
              <a:t>https://</a:t>
            </a:r>
            <a:r>
              <a:rPr lang="es-MX" dirty="0" smtClean="0">
                <a:solidFill>
                  <a:schemeClr val="tx1"/>
                </a:solidFill>
                <a:hlinkClick r:id="rId3"/>
              </a:rPr>
              <a:t>yum.oracle.com/oracle-linux-isos.html</a:t>
            </a:r>
            <a:endParaRPr lang="es-MX" dirty="0">
              <a:solidFill>
                <a:schemeClr val="tx1"/>
              </a:solidFill>
            </a:endParaRPr>
          </a:p>
          <a:p>
            <a:pPr lvl="1"/>
            <a:endParaRPr lang="es-MX" dirty="0">
              <a:solidFill>
                <a:schemeClr val="tx1"/>
              </a:solidFill>
            </a:endParaRPr>
          </a:p>
          <a:p>
            <a:pPr marL="57150" indent="0">
              <a:buNone/>
            </a:pPr>
            <a:r>
              <a:rPr lang="es-MX" sz="2800" dirty="0">
                <a:solidFill>
                  <a:schemeClr val="tx1"/>
                </a:solidFill>
              </a:rPr>
              <a:t>La Instalación de Oracle Linux es sumamente simple, al entrar en las opciones solo se tiene que especificar los apartados que están en rojo, yo he seleccionado en software el tipo Servidor GUI y seleccionado la casilla de "Herramientas gráficas de administración" de la lista de la derecha. </a:t>
            </a:r>
          </a:p>
        </p:txBody>
      </p:sp>
    </p:spTree>
    <p:extLst>
      <p:ext uri="{BB962C8B-B14F-4D97-AF65-F5344CB8AC3E}">
        <p14:creationId xmlns:p14="http://schemas.microsoft.com/office/powerpoint/2010/main" val="346775691"/>
      </p:ext>
    </p:extLst>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endParaRPr lang="es-MX" dirty="0"/>
          </a:p>
        </p:txBody>
      </p:sp>
      <p:pic>
        <p:nvPicPr>
          <p:cNvPr id="6" name="Imagen 5"/>
          <p:cNvPicPr>
            <a:picLocks noChangeAspect="1"/>
          </p:cNvPicPr>
          <p:nvPr/>
        </p:nvPicPr>
        <p:blipFill>
          <a:blip r:embed="rId2"/>
          <a:stretch>
            <a:fillRect/>
          </a:stretch>
        </p:blipFill>
        <p:spPr>
          <a:xfrm>
            <a:off x="5792481" y="1586778"/>
            <a:ext cx="5991225" cy="4848225"/>
          </a:xfrm>
          <a:prstGeom prst="rect">
            <a:avLst/>
          </a:prstGeom>
        </p:spPr>
      </p:pic>
      <p:sp>
        <p:nvSpPr>
          <p:cNvPr id="7" name="CuadroTexto 6"/>
          <p:cNvSpPr txBox="1"/>
          <p:nvPr/>
        </p:nvSpPr>
        <p:spPr>
          <a:xfrm>
            <a:off x="237506" y="1757547"/>
            <a:ext cx="4868884" cy="3416320"/>
          </a:xfrm>
          <a:prstGeom prst="rect">
            <a:avLst/>
          </a:prstGeom>
          <a:noFill/>
        </p:spPr>
        <p:txBody>
          <a:bodyPr wrap="square" rtlCol="0">
            <a:spAutoFit/>
          </a:bodyPr>
          <a:lstStyle/>
          <a:p>
            <a:r>
              <a:rPr lang="es-MX" sz="2400" dirty="0" err="1"/>
              <a:t>Docker</a:t>
            </a:r>
            <a:r>
              <a:rPr lang="es-MX" sz="2400" dirty="0"/>
              <a:t> es un proyecto de código abierto que automatiza el despliegue de aplicaciones dentro de contenedores de software, proporcionando una capa adicional de abstracción y automatización de virtualización de aplicaciones en múltiples sistemas operativos.</a:t>
            </a:r>
          </a:p>
        </p:txBody>
      </p:sp>
    </p:spTree>
    <p:extLst>
      <p:ext uri="{BB962C8B-B14F-4D97-AF65-F5344CB8AC3E}">
        <p14:creationId xmlns:p14="http://schemas.microsoft.com/office/powerpoint/2010/main" val="2249267278"/>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Ediciones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is</a:t>
            </a:r>
            <a:r>
              <a:rPr lang="es-MX" dirty="0">
                <a:solidFill>
                  <a:schemeClr val="accent1"/>
                </a:solidFill>
              </a:rPr>
              <a:t> no </a:t>
            </a:r>
            <a:r>
              <a:rPr lang="es-MX" dirty="0" err="1">
                <a:solidFill>
                  <a:schemeClr val="accent1"/>
                </a:solidFill>
              </a:rPr>
              <a:t>longer</a:t>
            </a:r>
            <a:r>
              <a:rPr lang="es-MX" dirty="0">
                <a:solidFill>
                  <a:schemeClr val="accent1"/>
                </a:solidFill>
              </a:rPr>
              <a:t> </a:t>
            </a:r>
            <a:r>
              <a:rPr lang="es-MX" dirty="0" err="1">
                <a:solidFill>
                  <a:schemeClr val="accent1"/>
                </a:solidFill>
              </a:rPr>
              <a:t>just</a:t>
            </a:r>
            <a:r>
              <a:rPr lang="es-MX" dirty="0">
                <a:solidFill>
                  <a:schemeClr val="accent1"/>
                </a:solidFill>
              </a:rPr>
              <a:t> a "</a:t>
            </a:r>
            <a:r>
              <a:rPr lang="es-MX" dirty="0" err="1">
                <a:solidFill>
                  <a:schemeClr val="accent1"/>
                </a:solidFill>
              </a:rPr>
              <a:t>container</a:t>
            </a:r>
            <a:r>
              <a:rPr lang="es-MX" dirty="0">
                <a:solidFill>
                  <a:schemeClr val="accent1"/>
                </a:solidFill>
              </a:rPr>
              <a:t> </a:t>
            </a:r>
            <a:r>
              <a:rPr lang="es-MX" dirty="0" err="1">
                <a:solidFill>
                  <a:schemeClr val="accent1"/>
                </a:solidFill>
              </a:rPr>
              <a:t>runtime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moves</a:t>
            </a:r>
            <a:r>
              <a:rPr lang="es-MX" dirty="0">
                <a:solidFill>
                  <a:schemeClr val="accent1"/>
                </a:solidFill>
              </a:rPr>
              <a:t> </a:t>
            </a:r>
            <a:r>
              <a:rPr lang="es-MX" dirty="0" err="1">
                <a:solidFill>
                  <a:schemeClr val="accent1"/>
                </a:solidFill>
              </a:rPr>
              <a:t>fast</a:t>
            </a:r>
            <a:r>
              <a:rPr lang="es-MX" dirty="0">
                <a:solidFill>
                  <a:schemeClr val="accent1"/>
                </a:solidFill>
              </a:rPr>
              <a:t>, </a:t>
            </a:r>
            <a:r>
              <a:rPr lang="es-MX" dirty="0" err="1">
                <a:solidFill>
                  <a:schemeClr val="accent1"/>
                </a:solidFill>
              </a:rPr>
              <a:t>it</a:t>
            </a:r>
            <a:r>
              <a:rPr lang="es-MX" dirty="0">
                <a:solidFill>
                  <a:schemeClr val="accent1"/>
                </a:solidFill>
              </a:rPr>
              <a:t> </a:t>
            </a:r>
            <a:r>
              <a:rPr lang="es-MX" dirty="0" err="1">
                <a:solidFill>
                  <a:schemeClr val="accent1"/>
                </a:solidFill>
              </a:rPr>
              <a:t>matters</a:t>
            </a:r>
            <a:r>
              <a:rPr lang="es-MX" dirty="0">
                <a:solidFill>
                  <a:schemeClr val="accent1"/>
                </a:solidFill>
              </a:rPr>
              <a:t> </a:t>
            </a:r>
            <a:r>
              <a:rPr lang="es-MX" dirty="0" err="1">
                <a:solidFill>
                  <a:schemeClr val="accent1"/>
                </a:solidFill>
              </a:rPr>
              <a:t>how</a:t>
            </a:r>
            <a:r>
              <a:rPr lang="es-MX" dirty="0">
                <a:solidFill>
                  <a:schemeClr val="accent1"/>
                </a:solidFill>
              </a:rPr>
              <a:t> </a:t>
            </a:r>
            <a:r>
              <a:rPr lang="es-MX" dirty="0" err="1">
                <a:solidFill>
                  <a:schemeClr val="accent1"/>
                </a:solidFill>
              </a:rPr>
              <a:t>you</a:t>
            </a:r>
            <a:r>
              <a:rPr lang="es-MX" dirty="0">
                <a:solidFill>
                  <a:schemeClr val="accent1"/>
                </a:solidFill>
              </a:rPr>
              <a:t> </a:t>
            </a:r>
            <a:r>
              <a:rPr lang="es-MX" dirty="0" err="1">
                <a:solidFill>
                  <a:schemeClr val="accent1"/>
                </a:solidFill>
              </a:rPr>
              <a:t>install</a:t>
            </a:r>
            <a:r>
              <a:rPr lang="es-MX" dirty="0">
                <a:solidFill>
                  <a:schemeClr val="accent1"/>
                </a:solidFill>
              </a:rPr>
              <a:t> </a:t>
            </a:r>
            <a:r>
              <a:rPr lang="es-MX" dirty="0" err="1">
                <a:solidFill>
                  <a:schemeClr val="accent1"/>
                </a:solidFill>
              </a:rPr>
              <a:t>it</a:t>
            </a:r>
            <a:endParaRPr lang="es-MX" dirty="0">
              <a:solidFill>
                <a:schemeClr val="accent1"/>
              </a:solidFill>
            </a:endParaRPr>
          </a:p>
          <a:p>
            <a:pPr marL="0" indent="0">
              <a:buNone/>
            </a:pPr>
            <a:r>
              <a:rPr lang="es-MX" dirty="0">
                <a:solidFill>
                  <a:schemeClr val="accent1"/>
                </a:solidFill>
              </a:rPr>
              <a:t>• Linux (</a:t>
            </a:r>
            <a:r>
              <a:rPr lang="es-MX" dirty="0" err="1">
                <a:solidFill>
                  <a:schemeClr val="accent1"/>
                </a:solidFill>
              </a:rPr>
              <a:t>different</a:t>
            </a:r>
            <a:r>
              <a:rPr lang="es-MX" dirty="0">
                <a:solidFill>
                  <a:schemeClr val="accent1"/>
                </a:solidFill>
              </a:rPr>
              <a:t> per distro, </a:t>
            </a:r>
            <a:r>
              <a:rPr lang="es-MX" dirty="0" err="1">
                <a:solidFill>
                  <a:schemeClr val="accent1"/>
                </a:solidFill>
              </a:rPr>
              <a:t>don’t</a:t>
            </a:r>
            <a:r>
              <a:rPr lang="es-MX" dirty="0">
                <a:solidFill>
                  <a:schemeClr val="accent1"/>
                </a:solidFill>
              </a:rPr>
              <a:t> use default </a:t>
            </a:r>
            <a:r>
              <a:rPr lang="es-MX" dirty="0" err="1">
                <a:solidFill>
                  <a:schemeClr val="accent1"/>
                </a:solidFill>
              </a:rPr>
              <a:t>package</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Desktop (</a:t>
            </a:r>
            <a:r>
              <a:rPr lang="es-MX" dirty="0" err="1">
                <a:solidFill>
                  <a:schemeClr val="accent1"/>
                </a:solidFill>
              </a:rPr>
              <a:t>Recommended</a:t>
            </a:r>
            <a:r>
              <a:rPr lang="es-MX" dirty="0">
                <a:solidFill>
                  <a:schemeClr val="accent1"/>
                </a:solidFill>
              </a:rPr>
              <a:t> </a:t>
            </a:r>
            <a:r>
              <a:rPr lang="es-MX" dirty="0" err="1">
                <a:solidFill>
                  <a:schemeClr val="accent1"/>
                </a:solidFill>
              </a:rPr>
              <a:t>for</a:t>
            </a:r>
            <a:r>
              <a:rPr lang="es-MX" dirty="0">
                <a:solidFill>
                  <a:schemeClr val="accent1"/>
                </a:solidFill>
              </a:rPr>
              <a:t> Windows and Mac)</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Toolbox</a:t>
            </a:r>
            <a:r>
              <a:rPr lang="es-MX" dirty="0">
                <a:solidFill>
                  <a:schemeClr val="accent1"/>
                </a:solidFill>
              </a:rPr>
              <a:t> (</a:t>
            </a:r>
            <a:r>
              <a:rPr lang="es-MX" dirty="0" err="1">
                <a:solidFill>
                  <a:schemeClr val="accent1"/>
                </a:solidFill>
              </a:rPr>
              <a:t>Legacy</a:t>
            </a:r>
            <a:r>
              <a:rPr lang="es-MX" dirty="0">
                <a:solidFill>
                  <a:schemeClr val="accent1"/>
                </a:solidFill>
              </a:rPr>
              <a:t> </a:t>
            </a:r>
            <a:r>
              <a:rPr lang="es-MX" dirty="0" err="1">
                <a:solidFill>
                  <a:schemeClr val="accent1"/>
                </a:solidFill>
              </a:rPr>
              <a:t>for</a:t>
            </a:r>
            <a:r>
              <a:rPr lang="es-MX" dirty="0">
                <a:solidFill>
                  <a:schemeClr val="accent1"/>
                </a:solidFill>
              </a:rPr>
              <a:t> Win10 Home/Win7/Win8)</a:t>
            </a:r>
          </a:p>
        </p:txBody>
      </p:sp>
    </p:spTree>
    <p:extLst>
      <p:ext uri="{BB962C8B-B14F-4D97-AF65-F5344CB8AC3E}">
        <p14:creationId xmlns:p14="http://schemas.microsoft.com/office/powerpoint/2010/main" val="471870693"/>
      </p:ext>
    </p:extLst>
  </p:cSld>
  <p:clrMapOvr>
    <a:masterClrMapping/>
  </p:clrMapOvr>
  <p:transition>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a:t>
            </a:r>
            <a:r>
              <a:rPr lang="es-MX" dirty="0" err="1" smtClean="0"/>
              <a:t>Community</a:t>
            </a:r>
            <a:r>
              <a:rPr lang="es-MX" dirty="0" smtClean="0"/>
              <a:t> vs </a:t>
            </a:r>
            <a:r>
              <a:rPr lang="es-MX" dirty="0" err="1" smtClean="0"/>
              <a:t>Enteprise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Community (free) vs. Docker Enterprise (paid)</a:t>
            </a:r>
          </a:p>
          <a:p>
            <a:pPr marL="0" indent="0">
              <a:buNone/>
            </a:pPr>
            <a:r>
              <a:rPr lang="en-US" dirty="0">
                <a:solidFill>
                  <a:schemeClr val="accent1"/>
                </a:solidFill>
              </a:rPr>
              <a:t>• Old Name "EE" = Enterprise Edition (same thing)</a:t>
            </a:r>
          </a:p>
          <a:p>
            <a:pPr marL="0" indent="0">
              <a:buNone/>
            </a:pPr>
            <a:r>
              <a:rPr lang="en-US" dirty="0">
                <a:solidFill>
                  <a:schemeClr val="accent1"/>
                </a:solidFill>
              </a:rPr>
              <a:t>• Windows Server 2016 comes with Enterprise Basic</a:t>
            </a:r>
          </a:p>
          <a:p>
            <a:pPr marL="0" indent="0">
              <a:buNone/>
            </a:pPr>
            <a:r>
              <a:rPr lang="en-US" dirty="0">
                <a:solidFill>
                  <a:schemeClr val="accent1"/>
                </a:solidFill>
              </a:rPr>
              <a:t>• Linux servers are a target for Enterprise</a:t>
            </a:r>
          </a:p>
          <a:p>
            <a:pPr marL="0" indent="0">
              <a:buNone/>
            </a:pPr>
            <a:r>
              <a:rPr lang="en-US" dirty="0">
                <a:solidFill>
                  <a:schemeClr val="accent1"/>
                </a:solidFill>
              </a:rPr>
              <a:t>• Enterprise also gets you GUI apps like DTR and UCP</a:t>
            </a:r>
          </a:p>
          <a:p>
            <a:pPr marL="0" indent="0">
              <a:buNone/>
            </a:pPr>
            <a:r>
              <a:rPr lang="en-US" dirty="0">
                <a:solidFill>
                  <a:schemeClr val="accent1"/>
                </a:solidFill>
              </a:rPr>
              <a:t>• Developers and </a:t>
            </a:r>
            <a:r>
              <a:rPr lang="en-US" dirty="0" err="1">
                <a:solidFill>
                  <a:schemeClr val="accent1"/>
                </a:solidFill>
              </a:rPr>
              <a:t>Sysadmins</a:t>
            </a:r>
            <a:r>
              <a:rPr lang="en-US" dirty="0">
                <a:solidFill>
                  <a:schemeClr val="accent1"/>
                </a:solidFill>
              </a:rPr>
              <a:t> use Community locally</a:t>
            </a:r>
            <a:endParaRPr lang="es-MX" dirty="0">
              <a:solidFill>
                <a:schemeClr val="accent1"/>
              </a:solidFill>
            </a:endParaRPr>
          </a:p>
        </p:txBody>
      </p:sp>
    </p:spTree>
    <p:extLst>
      <p:ext uri="{BB962C8B-B14F-4D97-AF65-F5344CB8AC3E}">
        <p14:creationId xmlns:p14="http://schemas.microsoft.com/office/powerpoint/2010/main" val="2830483289"/>
      </p:ext>
    </p:extLst>
  </p:cSld>
  <p:clrMapOvr>
    <a:masterClrMapping/>
  </p:clrMapOvr>
  <p:transition>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en </a:t>
            </a:r>
            <a:r>
              <a:rPr lang="es-MX" dirty="0" err="1" smtClean="0"/>
              <a:t>linux</a:t>
            </a:r>
            <a:endParaRPr lang="es-MX" dirty="0"/>
          </a:p>
        </p:txBody>
      </p:sp>
      <p:sp>
        <p:nvSpPr>
          <p:cNvPr id="3" name="Marcador de contenido 2"/>
          <p:cNvSpPr>
            <a:spLocks noGrp="1"/>
          </p:cNvSpPr>
          <p:nvPr>
            <p:ph idx="1"/>
          </p:nvPr>
        </p:nvSpPr>
        <p:spPr/>
        <p:txBody>
          <a:bodyPr/>
          <a:lstStyle/>
          <a:p>
            <a:pPr marL="0" indent="0">
              <a:buNone/>
            </a:pPr>
            <a:r>
              <a:rPr lang="es-MX" sz="2800" dirty="0">
                <a:solidFill>
                  <a:schemeClr val="accent1"/>
                </a:solidFill>
              </a:rPr>
              <a:t>• </a:t>
            </a:r>
            <a:r>
              <a:rPr lang="es-MX" sz="2800" dirty="0" err="1">
                <a:solidFill>
                  <a:schemeClr val="accent1"/>
                </a:solidFill>
              </a:rPr>
              <a:t>Easiest</a:t>
            </a:r>
            <a:r>
              <a:rPr lang="es-MX" sz="2800" dirty="0">
                <a:solidFill>
                  <a:schemeClr val="accent1"/>
                </a:solidFill>
              </a:rPr>
              <a:t> </a:t>
            </a:r>
            <a:r>
              <a:rPr lang="es-MX" sz="2800" dirty="0" err="1">
                <a:solidFill>
                  <a:schemeClr val="accent1"/>
                </a:solidFill>
              </a:rPr>
              <a:t>install</a:t>
            </a:r>
            <a:r>
              <a:rPr lang="es-MX" sz="2800" dirty="0">
                <a:solidFill>
                  <a:schemeClr val="accent1"/>
                </a:solidFill>
              </a:rPr>
              <a:t>/</a:t>
            </a:r>
            <a:r>
              <a:rPr lang="es-MX" sz="2800" dirty="0" err="1">
                <a:solidFill>
                  <a:schemeClr val="accent1"/>
                </a:solidFill>
              </a:rPr>
              <a:t>setup</a:t>
            </a:r>
            <a:r>
              <a:rPr lang="es-MX" sz="2800" dirty="0">
                <a:solidFill>
                  <a:schemeClr val="accent1"/>
                </a:solidFill>
              </a:rPr>
              <a:t>, </a:t>
            </a:r>
            <a:r>
              <a:rPr lang="es-MX" sz="2800" dirty="0" err="1">
                <a:solidFill>
                  <a:schemeClr val="accent1"/>
                </a:solidFill>
              </a:rPr>
              <a:t>best</a:t>
            </a:r>
            <a:r>
              <a:rPr lang="es-MX" sz="2800" dirty="0">
                <a:solidFill>
                  <a:schemeClr val="accent1"/>
                </a:solidFill>
              </a:rPr>
              <a:t> </a:t>
            </a:r>
            <a:r>
              <a:rPr lang="es-MX" sz="2800" dirty="0" err="1">
                <a:solidFill>
                  <a:schemeClr val="accent1"/>
                </a:solidFill>
              </a:rPr>
              <a:t>native</a:t>
            </a:r>
            <a:r>
              <a:rPr lang="es-MX" sz="2800" dirty="0">
                <a:solidFill>
                  <a:schemeClr val="accent1"/>
                </a:solidFill>
              </a:rPr>
              <a:t> </a:t>
            </a:r>
            <a:r>
              <a:rPr lang="es-MX" sz="2800" dirty="0" err="1">
                <a:solidFill>
                  <a:schemeClr val="accent1"/>
                </a:solidFill>
              </a:rPr>
              <a:t>experience</a:t>
            </a:r>
            <a:endParaRPr lang="es-MX" sz="2800" dirty="0">
              <a:solidFill>
                <a:schemeClr val="accent1"/>
              </a:solidFill>
            </a:endParaRPr>
          </a:p>
          <a:p>
            <a:pPr marL="0" indent="0">
              <a:buNone/>
            </a:pPr>
            <a:r>
              <a:rPr lang="es-MX" sz="2800" dirty="0">
                <a:solidFill>
                  <a:schemeClr val="accent1"/>
                </a:solidFill>
              </a:rPr>
              <a:t>• </a:t>
            </a:r>
            <a:r>
              <a:rPr lang="es-MX" sz="2800" dirty="0" smtClean="0">
                <a:solidFill>
                  <a:schemeClr val="accent1"/>
                </a:solidFill>
              </a:rPr>
              <a:t>store.docker.com </a:t>
            </a:r>
            <a:r>
              <a:rPr lang="es-MX" sz="2800" dirty="0">
                <a:solidFill>
                  <a:schemeClr val="accent1"/>
                </a:solidFill>
              </a:rPr>
              <a:t>has </a:t>
            </a:r>
            <a:r>
              <a:rPr lang="es-MX" sz="2800" dirty="0" err="1">
                <a:solidFill>
                  <a:schemeClr val="accent1"/>
                </a:solidFill>
              </a:rPr>
              <a:t>instructions</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each</a:t>
            </a:r>
            <a:r>
              <a:rPr lang="es-MX" sz="2800" dirty="0">
                <a:solidFill>
                  <a:schemeClr val="accent1"/>
                </a:solidFill>
              </a:rPr>
              <a:t> distro</a:t>
            </a:r>
          </a:p>
          <a:p>
            <a:pPr marL="0" indent="0">
              <a:buNone/>
            </a:pPr>
            <a:r>
              <a:rPr lang="es-MX" sz="2800" dirty="0">
                <a:solidFill>
                  <a:schemeClr val="accent1"/>
                </a:solidFill>
              </a:rPr>
              <a:t>• RHEL </a:t>
            </a:r>
            <a:r>
              <a:rPr lang="es-MX" sz="2800" dirty="0" err="1">
                <a:solidFill>
                  <a:schemeClr val="accent1"/>
                </a:solidFill>
              </a:rPr>
              <a:t>officially</a:t>
            </a:r>
            <a:r>
              <a:rPr lang="es-MX" sz="2800" dirty="0">
                <a:solidFill>
                  <a:schemeClr val="accent1"/>
                </a:solidFill>
              </a:rPr>
              <a:t> </a:t>
            </a:r>
            <a:r>
              <a:rPr lang="es-MX" sz="2800" dirty="0" err="1">
                <a:solidFill>
                  <a:schemeClr val="accent1"/>
                </a:solidFill>
              </a:rPr>
              <a:t>only</a:t>
            </a:r>
            <a:r>
              <a:rPr lang="es-MX" sz="2800" dirty="0">
                <a:solidFill>
                  <a:schemeClr val="accent1"/>
                </a:solidFill>
              </a:rPr>
              <a:t> </a:t>
            </a:r>
            <a:r>
              <a:rPr lang="es-MX" sz="2800" dirty="0" err="1">
                <a:solidFill>
                  <a:schemeClr val="accent1"/>
                </a:solidFill>
              </a:rPr>
              <a:t>supports</a:t>
            </a:r>
            <a:r>
              <a:rPr lang="es-MX" sz="2800" dirty="0">
                <a:solidFill>
                  <a:schemeClr val="accent1"/>
                </a:solidFill>
              </a:rPr>
              <a:t> </a:t>
            </a:r>
            <a:r>
              <a:rPr lang="es-MX" sz="2800" dirty="0" err="1">
                <a:solidFill>
                  <a:schemeClr val="accent1"/>
                </a:solidFill>
              </a:rPr>
              <a:t>Docker</a:t>
            </a:r>
            <a:r>
              <a:rPr lang="es-MX" sz="2800" dirty="0">
                <a:solidFill>
                  <a:schemeClr val="accent1"/>
                </a:solidFill>
              </a:rPr>
              <a:t> EE (</a:t>
            </a:r>
            <a:r>
              <a:rPr lang="es-MX" sz="2800" dirty="0" err="1">
                <a:solidFill>
                  <a:schemeClr val="accent1"/>
                </a:solidFill>
              </a:rPr>
              <a:t>paid</a:t>
            </a:r>
            <a:r>
              <a:rPr lang="es-MX" sz="2800" dirty="0">
                <a:solidFill>
                  <a:schemeClr val="accent1"/>
                </a:solidFill>
              </a:rPr>
              <a:t>), </a:t>
            </a:r>
            <a:r>
              <a:rPr lang="es-MX" sz="2800" dirty="0" err="1">
                <a:solidFill>
                  <a:schemeClr val="accent1"/>
                </a:solidFill>
              </a:rPr>
              <a:t>but</a:t>
            </a:r>
            <a:r>
              <a:rPr lang="es-MX" sz="2800" dirty="0">
                <a:solidFill>
                  <a:schemeClr val="accent1"/>
                </a:solidFill>
              </a:rPr>
              <a:t> </a:t>
            </a:r>
            <a:r>
              <a:rPr lang="es-MX" sz="2800" dirty="0" err="1">
                <a:solidFill>
                  <a:schemeClr val="accent1"/>
                </a:solidFill>
              </a:rPr>
              <a:t>CentOS</a:t>
            </a:r>
            <a:r>
              <a:rPr lang="es-MX" sz="2800" dirty="0">
                <a:solidFill>
                  <a:schemeClr val="accent1"/>
                </a:solidFill>
              </a:rPr>
              <a:t> </a:t>
            </a:r>
            <a:r>
              <a:rPr lang="es-MX" sz="2800" dirty="0" err="1">
                <a:solidFill>
                  <a:schemeClr val="accent1"/>
                </a:solidFill>
              </a:rPr>
              <a:t>will</a:t>
            </a:r>
            <a:r>
              <a:rPr lang="es-MX" sz="2800" dirty="0">
                <a:solidFill>
                  <a:schemeClr val="accent1"/>
                </a:solidFill>
              </a:rPr>
              <a:t> </a:t>
            </a:r>
            <a:r>
              <a:rPr lang="es-MX" sz="2800" dirty="0" err="1">
                <a:solidFill>
                  <a:schemeClr val="accent1"/>
                </a:solidFill>
              </a:rPr>
              <a:t>work</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Installing</a:t>
            </a:r>
            <a:r>
              <a:rPr lang="es-MX" sz="2800" dirty="0">
                <a:solidFill>
                  <a:schemeClr val="accent1"/>
                </a:solidFill>
              </a:rPr>
              <a:t> in a VM, Cloud </a:t>
            </a:r>
            <a:r>
              <a:rPr lang="es-MX" sz="2800" dirty="0" err="1">
                <a:solidFill>
                  <a:schemeClr val="accent1"/>
                </a:solidFill>
              </a:rPr>
              <a:t>Instance</a:t>
            </a:r>
            <a:r>
              <a:rPr lang="es-MX" sz="2800" dirty="0">
                <a:solidFill>
                  <a:schemeClr val="accent1"/>
                </a:solidFill>
              </a:rPr>
              <a:t>, </a:t>
            </a:r>
            <a:r>
              <a:rPr lang="es-MX" sz="2800" dirty="0" err="1">
                <a:solidFill>
                  <a:schemeClr val="accent1"/>
                </a:solidFill>
              </a:rPr>
              <a:t>all</a:t>
            </a:r>
            <a:r>
              <a:rPr lang="es-MX" sz="2800" dirty="0">
                <a:solidFill>
                  <a:schemeClr val="accent1"/>
                </a:solidFill>
              </a:rPr>
              <a:t> are </a:t>
            </a:r>
            <a:r>
              <a:rPr lang="es-MX" sz="2800" dirty="0" err="1">
                <a:solidFill>
                  <a:schemeClr val="accent1"/>
                </a:solidFill>
              </a:rPr>
              <a:t>the</a:t>
            </a:r>
            <a:r>
              <a:rPr lang="es-MX" sz="2800" dirty="0">
                <a:solidFill>
                  <a:schemeClr val="accent1"/>
                </a:solidFill>
              </a:rPr>
              <a:t> </a:t>
            </a:r>
            <a:r>
              <a:rPr lang="es-MX" sz="2800" dirty="0" err="1">
                <a:solidFill>
                  <a:schemeClr val="accent1"/>
                </a:solidFill>
              </a:rPr>
              <a:t>same</a:t>
            </a:r>
            <a:r>
              <a:rPr lang="es-MX" sz="2800" dirty="0">
                <a:solidFill>
                  <a:schemeClr val="accent1"/>
                </a:solidFill>
              </a:rPr>
              <a:t> </a:t>
            </a:r>
            <a:r>
              <a:rPr lang="es-MX" sz="2800" dirty="0" err="1">
                <a:solidFill>
                  <a:schemeClr val="accent1"/>
                </a:solidFill>
              </a:rPr>
              <a:t>process</a:t>
            </a:r>
            <a:endParaRPr lang="es-MX" sz="2800" dirty="0">
              <a:solidFill>
                <a:schemeClr val="accent1"/>
              </a:solidFill>
            </a:endParaRPr>
          </a:p>
          <a:p>
            <a:pPr marL="0" indent="0">
              <a:buNone/>
            </a:pPr>
            <a:r>
              <a:rPr lang="es-MX" sz="2800" dirty="0">
                <a:solidFill>
                  <a:schemeClr val="accent1"/>
                </a:solidFill>
              </a:rPr>
              <a:t>• </a:t>
            </a:r>
            <a:r>
              <a:rPr lang="es-MX" sz="2800" dirty="0" err="1">
                <a:solidFill>
                  <a:schemeClr val="accent1"/>
                </a:solidFill>
              </a:rPr>
              <a:t>May</a:t>
            </a:r>
            <a:r>
              <a:rPr lang="es-MX" sz="2800" dirty="0">
                <a:solidFill>
                  <a:schemeClr val="accent1"/>
                </a:solidFill>
              </a:rPr>
              <a:t> </a:t>
            </a:r>
            <a:r>
              <a:rPr lang="es-MX" sz="2800" dirty="0" err="1">
                <a:solidFill>
                  <a:schemeClr val="accent1"/>
                </a:solidFill>
              </a:rPr>
              <a:t>not</a:t>
            </a:r>
            <a:r>
              <a:rPr lang="es-MX" sz="2800" dirty="0">
                <a:solidFill>
                  <a:schemeClr val="accent1"/>
                </a:solidFill>
              </a:rPr>
              <a:t> </a:t>
            </a:r>
            <a:r>
              <a:rPr lang="es-MX" sz="2800" dirty="0" err="1">
                <a:solidFill>
                  <a:schemeClr val="accent1"/>
                </a:solidFill>
              </a:rPr>
              <a:t>work</a:t>
            </a:r>
            <a:r>
              <a:rPr lang="es-MX" sz="2800" dirty="0">
                <a:solidFill>
                  <a:schemeClr val="accent1"/>
                </a:solidFill>
              </a:rPr>
              <a:t> </a:t>
            </a:r>
            <a:r>
              <a:rPr lang="es-MX" sz="2800" dirty="0" err="1">
                <a:solidFill>
                  <a:schemeClr val="accent1"/>
                </a:solidFill>
              </a:rPr>
              <a:t>for</a:t>
            </a:r>
            <a:r>
              <a:rPr lang="es-MX" sz="2800" dirty="0">
                <a:solidFill>
                  <a:schemeClr val="accent1"/>
                </a:solidFill>
              </a:rPr>
              <a:t> </a:t>
            </a:r>
            <a:r>
              <a:rPr lang="es-MX" sz="2800" dirty="0" err="1">
                <a:solidFill>
                  <a:schemeClr val="accent1"/>
                </a:solidFill>
              </a:rPr>
              <a:t>unlisted</a:t>
            </a:r>
            <a:r>
              <a:rPr lang="es-MX" sz="2800" dirty="0">
                <a:solidFill>
                  <a:schemeClr val="accent1"/>
                </a:solidFill>
              </a:rPr>
              <a:t> distros (Amazon Linux, </a:t>
            </a:r>
            <a:r>
              <a:rPr lang="es-MX" sz="2800" dirty="0" err="1">
                <a:solidFill>
                  <a:schemeClr val="accent1"/>
                </a:solidFill>
              </a:rPr>
              <a:t>Linode</a:t>
            </a:r>
            <a:r>
              <a:rPr lang="es-MX" sz="2800" dirty="0">
                <a:solidFill>
                  <a:schemeClr val="accent1"/>
                </a:solidFill>
              </a:rPr>
              <a:t> Linux, etc.)</a:t>
            </a:r>
          </a:p>
          <a:p>
            <a:pPr marL="0" indent="0">
              <a:buNone/>
            </a:pPr>
            <a:r>
              <a:rPr lang="es-MX" sz="2800" dirty="0">
                <a:solidFill>
                  <a:schemeClr val="accent1"/>
                </a:solidFill>
              </a:rPr>
              <a:t>• </a:t>
            </a:r>
            <a:r>
              <a:rPr lang="es-MX" sz="2800" dirty="0" err="1">
                <a:solidFill>
                  <a:schemeClr val="accent1"/>
                </a:solidFill>
              </a:rPr>
              <a:t>Don't</a:t>
            </a:r>
            <a:r>
              <a:rPr lang="es-MX" sz="2800" dirty="0">
                <a:solidFill>
                  <a:schemeClr val="accent1"/>
                </a:solidFill>
              </a:rPr>
              <a:t> use pre-</a:t>
            </a:r>
            <a:r>
              <a:rPr lang="es-MX" sz="2800" dirty="0" err="1">
                <a:solidFill>
                  <a:schemeClr val="accent1"/>
                </a:solidFill>
              </a:rPr>
              <a:t>installed</a:t>
            </a:r>
            <a:r>
              <a:rPr lang="es-MX" sz="2800" dirty="0">
                <a:solidFill>
                  <a:schemeClr val="accent1"/>
                </a:solidFill>
              </a:rPr>
              <a:t> </a:t>
            </a:r>
            <a:r>
              <a:rPr lang="es-MX" sz="2800" dirty="0" err="1">
                <a:solidFill>
                  <a:schemeClr val="accent1"/>
                </a:solidFill>
              </a:rPr>
              <a:t>setups</a:t>
            </a:r>
            <a:r>
              <a:rPr lang="es-MX" sz="2800" dirty="0">
                <a:solidFill>
                  <a:schemeClr val="accent1"/>
                </a:solidFill>
              </a:rPr>
              <a:t> (Digital </a:t>
            </a:r>
            <a:r>
              <a:rPr lang="es-MX" sz="2800" dirty="0" err="1">
                <a:solidFill>
                  <a:schemeClr val="accent1"/>
                </a:solidFill>
              </a:rPr>
              <a:t>Ocean</a:t>
            </a:r>
            <a:r>
              <a:rPr lang="es-MX" sz="2800" dirty="0">
                <a:solidFill>
                  <a:schemeClr val="accent1"/>
                </a:solidFill>
              </a:rPr>
              <a:t>, </a:t>
            </a:r>
            <a:r>
              <a:rPr lang="es-MX" sz="2800" dirty="0" err="1">
                <a:solidFill>
                  <a:schemeClr val="accent1"/>
                </a:solidFill>
              </a:rPr>
              <a:t>Linode</a:t>
            </a:r>
            <a:r>
              <a:rPr lang="es-MX" sz="2800" dirty="0">
                <a:solidFill>
                  <a:schemeClr val="accent1"/>
                </a:solidFill>
              </a:rPr>
              <a:t>, etc.)</a:t>
            </a:r>
          </a:p>
        </p:txBody>
      </p:sp>
    </p:spTree>
    <p:extLst>
      <p:ext uri="{BB962C8B-B14F-4D97-AF65-F5344CB8AC3E}">
        <p14:creationId xmlns:p14="http://schemas.microsoft.com/office/powerpoint/2010/main" val="1783714157"/>
      </p:ext>
    </p:extLst>
  </p:cSld>
  <p:clrMapOvr>
    <a:masterClrMapping/>
  </p:clrMapOvr>
  <p:transition>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Kubernetes.- </a:t>
            </a:r>
            <a:r>
              <a:rPr lang="es-MX" dirty="0" smtClean="0"/>
              <a:t>Contenido</a:t>
            </a:r>
            <a:r>
              <a:rPr lang="en-US" dirty="0" smtClean="0"/>
              <a:t> del </a:t>
            </a:r>
            <a:r>
              <a:rPr lang="es-MX" dirty="0" smtClean="0"/>
              <a:t>curso</a:t>
            </a:r>
            <a:endParaRPr lang="es-MX" dirty="0"/>
          </a:p>
        </p:txBody>
      </p:sp>
      <p:sp>
        <p:nvSpPr>
          <p:cNvPr id="3" name="Marcador de contenido 2"/>
          <p:cNvSpPr>
            <a:spLocks noGrp="1"/>
          </p:cNvSpPr>
          <p:nvPr>
            <p:ph idx="1"/>
          </p:nvPr>
        </p:nvSpPr>
        <p:spPr/>
        <p:txBody>
          <a:bodyPr>
            <a:normAutofit lnSpcReduction="10000"/>
          </a:bodyPr>
          <a:lstStyle/>
          <a:p>
            <a:r>
              <a:rPr lang="es-MX" dirty="0" smtClean="0">
                <a:solidFill>
                  <a:schemeClr val="accent1"/>
                </a:solidFill>
              </a:rPr>
              <a:t>Introducción</a:t>
            </a:r>
          </a:p>
          <a:p>
            <a:r>
              <a:rPr lang="en-US" dirty="0" smtClean="0">
                <a:solidFill>
                  <a:schemeClr val="accent1"/>
                </a:solidFill>
              </a:rPr>
              <a:t>Docker</a:t>
            </a:r>
          </a:p>
          <a:p>
            <a:r>
              <a:rPr lang="en-US" dirty="0" smtClean="0">
                <a:solidFill>
                  <a:schemeClr val="accent1"/>
                </a:solidFill>
              </a:rPr>
              <a:t>Kubernetes objects</a:t>
            </a:r>
          </a:p>
          <a:p>
            <a:r>
              <a:rPr lang="en-US" dirty="0" smtClean="0">
                <a:solidFill>
                  <a:schemeClr val="accent1"/>
                </a:solidFill>
              </a:rPr>
              <a:t>Kubernetes storage</a:t>
            </a:r>
          </a:p>
          <a:p>
            <a:r>
              <a:rPr lang="en-US" dirty="0" smtClean="0">
                <a:solidFill>
                  <a:schemeClr val="accent1"/>
                </a:solidFill>
              </a:rPr>
              <a:t>Kubernetes networking</a:t>
            </a:r>
          </a:p>
          <a:p>
            <a:r>
              <a:rPr lang="en-US" dirty="0" smtClean="0">
                <a:solidFill>
                  <a:schemeClr val="accent1"/>
                </a:solidFill>
              </a:rPr>
              <a:t>Kubernetes namespaces</a:t>
            </a:r>
          </a:p>
          <a:p>
            <a:r>
              <a:rPr lang="en-US" dirty="0" smtClean="0">
                <a:solidFill>
                  <a:schemeClr val="accent1"/>
                </a:solidFill>
              </a:rPr>
              <a:t>Kubernetes ingress</a:t>
            </a:r>
          </a:p>
          <a:p>
            <a:r>
              <a:rPr lang="en-US" dirty="0" smtClean="0">
                <a:solidFill>
                  <a:schemeClr val="accent1"/>
                </a:solidFill>
              </a:rPr>
              <a:t>Proyecto con Spring Boot</a:t>
            </a:r>
          </a:p>
          <a:p>
            <a:endParaRPr lang="en-US" dirty="0">
              <a:solidFill>
                <a:schemeClr val="accent1"/>
              </a:solidFill>
            </a:endParaRPr>
          </a:p>
        </p:txBody>
      </p:sp>
    </p:spTree>
    <p:extLst>
      <p:ext uri="{BB962C8B-B14F-4D97-AF65-F5344CB8AC3E}">
        <p14:creationId xmlns:p14="http://schemas.microsoft.com/office/powerpoint/2010/main" val="881723134"/>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Instalar en </a:t>
            </a:r>
            <a:r>
              <a:rPr lang="es-MX" dirty="0" err="1" smtClean="0"/>
              <a:t>linux</a:t>
            </a:r>
            <a:endParaRPr lang="es-MX" dirty="0"/>
          </a:p>
        </p:txBody>
      </p:sp>
      <p:sp>
        <p:nvSpPr>
          <p:cNvPr id="3" name="Marcador de contenido 2"/>
          <p:cNvSpPr>
            <a:spLocks noGrp="1"/>
          </p:cNvSpPr>
          <p:nvPr>
            <p:ph idx="1"/>
          </p:nvPr>
        </p:nvSpPr>
        <p:spPr>
          <a:xfrm>
            <a:off x="609601" y="1389310"/>
            <a:ext cx="11055351" cy="4608512"/>
          </a:xfrm>
        </p:spPr>
        <p:txBody>
          <a:bodyPr/>
          <a:lstStyle/>
          <a:p>
            <a:pPr marL="0" indent="0">
              <a:buNone/>
            </a:pPr>
            <a:r>
              <a:rPr lang="en-US" sz="2800" dirty="0">
                <a:solidFill>
                  <a:schemeClr val="accent1"/>
                </a:solidFill>
              </a:rPr>
              <a:t>• Install </a:t>
            </a:r>
            <a:r>
              <a:rPr lang="en-US" sz="2800" dirty="0" smtClean="0">
                <a:solidFill>
                  <a:schemeClr val="accent1"/>
                </a:solidFill>
              </a:rPr>
              <a:t>Docker</a:t>
            </a:r>
          </a:p>
          <a:p>
            <a:pPr marL="400050" lvl="1" indent="0">
              <a:buNone/>
            </a:pPr>
            <a:r>
              <a:rPr lang="es-MX" sz="2000" dirty="0">
                <a:solidFill>
                  <a:schemeClr val="accent1"/>
                </a:solidFill>
              </a:rPr>
              <a:t>https://oracle-base.com/articles/linux/docker-install-docker-on-oracle-linux-ol8</a:t>
            </a:r>
          </a:p>
          <a:p>
            <a:pPr marL="400050" lvl="1" indent="0">
              <a:buNone/>
            </a:pPr>
            <a:r>
              <a:rPr lang="es-MX" sz="2000" dirty="0" smtClean="0">
                <a:solidFill>
                  <a:schemeClr val="accent1"/>
                </a:solidFill>
              </a:rPr>
              <a:t>sudo </a:t>
            </a:r>
            <a:r>
              <a:rPr lang="es-MX" sz="2000" dirty="0" err="1">
                <a:solidFill>
                  <a:schemeClr val="accent1"/>
                </a:solidFill>
              </a:rPr>
              <a:t>systemctl</a:t>
            </a:r>
            <a:r>
              <a:rPr lang="es-MX" sz="2000" dirty="0">
                <a:solidFill>
                  <a:schemeClr val="accent1"/>
                </a:solidFill>
              </a:rPr>
              <a:t> </a:t>
            </a:r>
            <a:r>
              <a:rPr lang="es-MX" sz="2000" dirty="0" err="1">
                <a:solidFill>
                  <a:schemeClr val="accent1"/>
                </a:solidFill>
              </a:rPr>
              <a:t>start</a:t>
            </a:r>
            <a:r>
              <a:rPr lang="es-MX" sz="2000" dirty="0">
                <a:solidFill>
                  <a:schemeClr val="accent1"/>
                </a:solidFill>
              </a:rPr>
              <a:t> </a:t>
            </a:r>
            <a:r>
              <a:rPr lang="es-MX" sz="2000" dirty="0" err="1">
                <a:solidFill>
                  <a:schemeClr val="accent1"/>
                </a:solidFill>
              </a:rPr>
              <a:t>docker</a:t>
            </a:r>
            <a:r>
              <a:rPr lang="es-MX" sz="2000" dirty="0">
                <a:solidFill>
                  <a:schemeClr val="accent1"/>
                </a:solidFill>
              </a:rPr>
              <a:t> </a:t>
            </a:r>
            <a:endParaRPr lang="en-US" sz="2000" dirty="0">
              <a:solidFill>
                <a:schemeClr val="accent1"/>
              </a:solidFill>
            </a:endParaRPr>
          </a:p>
          <a:p>
            <a:pPr marL="0" indent="0">
              <a:buNone/>
            </a:pPr>
            <a:r>
              <a:rPr lang="en-US" sz="2800" dirty="0">
                <a:solidFill>
                  <a:schemeClr val="accent1"/>
                </a:solidFill>
              </a:rPr>
              <a:t>• Add your user to </a:t>
            </a:r>
            <a:r>
              <a:rPr lang="en-US" sz="2800" dirty="0" err="1">
                <a:solidFill>
                  <a:schemeClr val="accent1"/>
                </a:solidFill>
              </a:rPr>
              <a:t>docker</a:t>
            </a:r>
            <a:r>
              <a:rPr lang="en-US" sz="2800" dirty="0">
                <a:solidFill>
                  <a:schemeClr val="accent1"/>
                </a:solidFill>
              </a:rPr>
              <a:t> </a:t>
            </a:r>
            <a:r>
              <a:rPr lang="en-US" sz="2800" dirty="0" smtClean="0">
                <a:solidFill>
                  <a:schemeClr val="accent1"/>
                </a:solidFill>
              </a:rPr>
              <a:t>group</a:t>
            </a:r>
          </a:p>
          <a:p>
            <a:pPr marL="400050" lvl="1" indent="0">
              <a:buNone/>
            </a:pPr>
            <a:r>
              <a:rPr lang="es-MX" sz="2000" dirty="0">
                <a:solidFill>
                  <a:schemeClr val="accent1"/>
                </a:solidFill>
              </a:rPr>
              <a:t>sudo </a:t>
            </a:r>
            <a:r>
              <a:rPr lang="es-MX" sz="2000" dirty="0" err="1">
                <a:solidFill>
                  <a:schemeClr val="accent1"/>
                </a:solidFill>
              </a:rPr>
              <a:t>usermod</a:t>
            </a:r>
            <a:r>
              <a:rPr lang="es-MX" sz="2000" dirty="0">
                <a:solidFill>
                  <a:schemeClr val="accent1"/>
                </a:solidFill>
              </a:rPr>
              <a:t> -</a:t>
            </a:r>
            <a:r>
              <a:rPr lang="es-MX" sz="2000" dirty="0" err="1">
                <a:solidFill>
                  <a:schemeClr val="accent1"/>
                </a:solidFill>
              </a:rPr>
              <a:t>aG</a:t>
            </a:r>
            <a:r>
              <a:rPr lang="es-MX" sz="2000" dirty="0">
                <a:solidFill>
                  <a:schemeClr val="accent1"/>
                </a:solidFill>
              </a:rPr>
              <a:t> </a:t>
            </a:r>
            <a:r>
              <a:rPr lang="es-MX" sz="2000" dirty="0" err="1">
                <a:solidFill>
                  <a:schemeClr val="accent1"/>
                </a:solidFill>
              </a:rPr>
              <a:t>docker</a:t>
            </a:r>
            <a:r>
              <a:rPr lang="es-MX" sz="2000" dirty="0">
                <a:solidFill>
                  <a:schemeClr val="accent1"/>
                </a:solidFill>
              </a:rPr>
              <a:t> $USER &amp;&amp; </a:t>
            </a:r>
            <a:r>
              <a:rPr lang="es-MX" sz="2000" dirty="0" err="1">
                <a:solidFill>
                  <a:schemeClr val="accent1"/>
                </a:solidFill>
              </a:rPr>
              <a:t>newgrp</a:t>
            </a:r>
            <a:r>
              <a:rPr lang="es-MX" sz="2000" dirty="0">
                <a:solidFill>
                  <a:schemeClr val="accent1"/>
                </a:solidFill>
              </a:rPr>
              <a:t> </a:t>
            </a:r>
            <a:r>
              <a:rPr lang="es-MX" sz="2000" dirty="0" err="1">
                <a:solidFill>
                  <a:schemeClr val="accent1"/>
                </a:solidFill>
              </a:rPr>
              <a:t>docker</a:t>
            </a:r>
            <a:endParaRPr lang="en-US" sz="2000" dirty="0">
              <a:solidFill>
                <a:schemeClr val="accent1"/>
              </a:solidFill>
            </a:endParaRPr>
          </a:p>
          <a:p>
            <a:pPr marL="0" indent="0">
              <a:buNone/>
            </a:pPr>
            <a:r>
              <a:rPr lang="en-US" sz="2800" dirty="0" smtClean="0">
                <a:solidFill>
                  <a:schemeClr val="accent1"/>
                </a:solidFill>
              </a:rPr>
              <a:t>• </a:t>
            </a:r>
            <a:r>
              <a:rPr lang="en-US" sz="2800" dirty="0">
                <a:solidFill>
                  <a:schemeClr val="accent1"/>
                </a:solidFill>
              </a:rPr>
              <a:t>Get a code </a:t>
            </a:r>
            <a:r>
              <a:rPr lang="en-US" sz="2800" dirty="0" smtClean="0">
                <a:solidFill>
                  <a:schemeClr val="accent1"/>
                </a:solidFill>
              </a:rPr>
              <a:t>editor</a:t>
            </a:r>
          </a:p>
          <a:p>
            <a:pPr marL="0" indent="0">
              <a:buNone/>
            </a:pPr>
            <a:r>
              <a:rPr lang="en-US" sz="2800" dirty="0">
                <a:solidFill>
                  <a:schemeClr val="accent1"/>
                </a:solidFill>
              </a:rPr>
              <a:t>• </a:t>
            </a:r>
            <a:r>
              <a:rPr lang="en-US" sz="2800" dirty="0" smtClean="0">
                <a:solidFill>
                  <a:schemeClr val="accent1"/>
                </a:solidFill>
              </a:rPr>
              <a:t>After </a:t>
            </a:r>
            <a:r>
              <a:rPr lang="en-US" sz="2800" dirty="0">
                <a:solidFill>
                  <a:schemeClr val="accent1"/>
                </a:solidFill>
              </a:rPr>
              <a:t>installing Docker, also get </a:t>
            </a:r>
            <a:r>
              <a:rPr lang="en-US" sz="2800" dirty="0" err="1" smtClean="0">
                <a:solidFill>
                  <a:schemeClr val="accent1"/>
                </a:solidFill>
              </a:rPr>
              <a:t>docker</a:t>
            </a:r>
            <a:r>
              <a:rPr lang="en-US" sz="2800" dirty="0" smtClean="0">
                <a:solidFill>
                  <a:schemeClr val="accent1"/>
                </a:solidFill>
              </a:rPr>
              <a:t>-compose </a:t>
            </a:r>
          </a:p>
          <a:p>
            <a:pPr marL="400050" lvl="1" indent="0">
              <a:buNone/>
            </a:pPr>
            <a:r>
              <a:rPr lang="en-US" sz="2400" dirty="0" smtClean="0">
                <a:solidFill>
                  <a:schemeClr val="accent1"/>
                </a:solidFill>
                <a:hlinkClick r:id="rId2"/>
              </a:rPr>
              <a:t>https</a:t>
            </a:r>
            <a:r>
              <a:rPr lang="en-US" sz="2400" dirty="0">
                <a:solidFill>
                  <a:schemeClr val="accent1"/>
                </a:solidFill>
                <a:hlinkClick r:id="rId2"/>
              </a:rPr>
              <a:t>://docs.docker.com/compose/install</a:t>
            </a:r>
            <a:r>
              <a:rPr lang="en-US" sz="2400" dirty="0" smtClean="0">
                <a:solidFill>
                  <a:schemeClr val="accent1"/>
                </a:solidFill>
                <a:hlinkClick r:id="rId2"/>
              </a:rPr>
              <a:t>/</a:t>
            </a:r>
            <a:endParaRPr lang="es-MX" sz="2400" dirty="0" smtClean="0">
              <a:solidFill>
                <a:schemeClr val="accent1"/>
              </a:solidFill>
            </a:endParaRPr>
          </a:p>
          <a:p>
            <a:pPr marL="0" indent="0">
              <a:buNone/>
            </a:pPr>
            <a:r>
              <a:rPr lang="en-US" sz="2800" dirty="0" smtClean="0">
                <a:solidFill>
                  <a:schemeClr val="accent1"/>
                </a:solidFill>
              </a:rPr>
              <a:t>• Install Visual Studio Code</a:t>
            </a:r>
          </a:p>
          <a:p>
            <a:pPr marL="400050" lvl="1" indent="0">
              <a:buNone/>
            </a:pPr>
            <a:r>
              <a:rPr lang="en-US" sz="2400" dirty="0">
                <a:solidFill>
                  <a:schemeClr val="accent1"/>
                </a:solidFill>
                <a:hlinkClick r:id="rId3"/>
              </a:rPr>
              <a:t>https://code.visualstudio.com</a:t>
            </a:r>
            <a:r>
              <a:rPr lang="en-US" sz="2400" dirty="0" smtClean="0">
                <a:solidFill>
                  <a:schemeClr val="accent1"/>
                </a:solidFill>
                <a:hlinkClick r:id="rId3"/>
              </a:rPr>
              <a:t>/</a:t>
            </a:r>
            <a:endParaRPr lang="en-US" sz="2400" dirty="0" smtClean="0">
              <a:solidFill>
                <a:schemeClr val="accent1"/>
              </a:solidFill>
            </a:endParaRPr>
          </a:p>
          <a:p>
            <a:pPr marL="400050" lvl="1" indent="0">
              <a:buNone/>
            </a:pPr>
            <a:r>
              <a:rPr lang="en-US" sz="2400" dirty="0">
                <a:solidFill>
                  <a:schemeClr val="accent1"/>
                </a:solidFill>
              </a:rPr>
              <a:t>https://blogs.oracle.com/wim/post/installing-visual-studio-code-on-oracle-linux-7</a:t>
            </a:r>
            <a:endParaRPr lang="en-US" sz="2400" dirty="0" smtClean="0">
              <a:solidFill>
                <a:schemeClr val="accent1"/>
              </a:solidFill>
            </a:endParaRPr>
          </a:p>
        </p:txBody>
      </p:sp>
    </p:spTree>
    <p:extLst>
      <p:ext uri="{BB962C8B-B14F-4D97-AF65-F5344CB8AC3E}">
        <p14:creationId xmlns:p14="http://schemas.microsoft.com/office/powerpoint/2010/main" val="1263229875"/>
      </p:ext>
    </p:extLst>
  </p:cSld>
  <p:clrMapOvr>
    <a:masterClrMapping/>
  </p:clrMapOvr>
  <p:transition>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Imagen</a:t>
            </a:r>
            <a:r>
              <a:rPr lang="en-US" dirty="0" smtClean="0"/>
              <a:t> vs </a:t>
            </a:r>
            <a:r>
              <a:rPr lang="en-US" dirty="0" err="1" smtClean="0"/>
              <a:t>Contenedor</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An Image is the application we want to run</a:t>
            </a:r>
          </a:p>
          <a:p>
            <a:pPr marL="0" indent="0">
              <a:buNone/>
            </a:pPr>
            <a:r>
              <a:rPr lang="en-US" dirty="0">
                <a:solidFill>
                  <a:schemeClr val="accent1"/>
                </a:solidFill>
              </a:rPr>
              <a:t>• A Container is an instance of that image running as a process</a:t>
            </a:r>
          </a:p>
          <a:p>
            <a:pPr marL="0" indent="0">
              <a:buNone/>
            </a:pPr>
            <a:r>
              <a:rPr lang="en-US" dirty="0">
                <a:solidFill>
                  <a:schemeClr val="accent1"/>
                </a:solidFill>
              </a:rPr>
              <a:t>• You can have many containers running off the same image</a:t>
            </a:r>
          </a:p>
          <a:p>
            <a:pPr marL="0" indent="0">
              <a:buNone/>
            </a:pPr>
            <a:r>
              <a:rPr lang="en-US" dirty="0">
                <a:solidFill>
                  <a:schemeClr val="accent1"/>
                </a:solidFill>
              </a:rPr>
              <a:t>• In this lecture our image will be the Nginx web server</a:t>
            </a:r>
          </a:p>
          <a:p>
            <a:pPr marL="0" indent="0">
              <a:buNone/>
            </a:pPr>
            <a:r>
              <a:rPr lang="en-US" dirty="0">
                <a:solidFill>
                  <a:schemeClr val="accent1"/>
                </a:solidFill>
              </a:rPr>
              <a:t>• Docker's default image "registry" is called Docker Hub</a:t>
            </a:r>
          </a:p>
          <a:p>
            <a:pPr marL="0" indent="0">
              <a:buNone/>
            </a:pPr>
            <a:r>
              <a:rPr lang="en-US" dirty="0">
                <a:solidFill>
                  <a:schemeClr val="accent1"/>
                </a:solidFill>
              </a:rPr>
              <a:t>(hub.docker.com</a:t>
            </a:r>
            <a:r>
              <a:rPr lang="en-US" dirty="0" smtClean="0">
                <a:solidFill>
                  <a:schemeClr val="accent1"/>
                </a:solidFill>
              </a:rPr>
              <a:t>)</a:t>
            </a:r>
          </a:p>
          <a:p>
            <a:pPr marL="0" indent="0">
              <a:buNone/>
            </a:pPr>
            <a:r>
              <a:rPr lang="en-US" dirty="0">
                <a:solidFill>
                  <a:schemeClr val="accent1"/>
                </a:solidFill>
              </a:rPr>
              <a:t>• Containers aren’t Mini-VM’s</a:t>
            </a:r>
          </a:p>
          <a:p>
            <a:pPr marL="0" indent="0">
              <a:buNone/>
            </a:pPr>
            <a:r>
              <a:rPr lang="en-US" dirty="0">
                <a:solidFill>
                  <a:schemeClr val="accent1"/>
                </a:solidFill>
              </a:rPr>
              <a:t>• </a:t>
            </a:r>
            <a:r>
              <a:rPr lang="en-US" dirty="0" smtClean="0">
                <a:solidFill>
                  <a:schemeClr val="accent1"/>
                </a:solidFill>
              </a:rPr>
              <a:t>Containers </a:t>
            </a:r>
            <a:r>
              <a:rPr lang="en-US" dirty="0">
                <a:solidFill>
                  <a:schemeClr val="accent1"/>
                </a:solidFill>
              </a:rPr>
              <a:t>are just processes</a:t>
            </a:r>
            <a:endParaRPr lang="es-MX" dirty="0">
              <a:solidFill>
                <a:schemeClr val="accent1"/>
              </a:solidFill>
            </a:endParaRPr>
          </a:p>
        </p:txBody>
      </p:sp>
    </p:spTree>
    <p:extLst>
      <p:ext uri="{BB962C8B-B14F-4D97-AF65-F5344CB8AC3E}">
        <p14:creationId xmlns:p14="http://schemas.microsoft.com/office/powerpoint/2010/main" val="3135510590"/>
      </p:ext>
    </p:extLst>
  </p:cSld>
  <p:clrMapOvr>
    <a:masterClrMapping/>
  </p:clrMapOvr>
  <p:transition>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2.- Docker – </a:t>
            </a:r>
            <a:r>
              <a:rPr lang="en-US" dirty="0" err="1" smtClean="0"/>
              <a:t>Detalles</a:t>
            </a:r>
            <a:r>
              <a:rPr lang="en-US" dirty="0" smtClean="0"/>
              <a:t> de la </a:t>
            </a:r>
            <a:r>
              <a:rPr lang="en-US" dirty="0" err="1" smtClean="0"/>
              <a:t>ejecución</a:t>
            </a:r>
            <a:r>
              <a:rPr lang="en-US" dirty="0" smtClean="0"/>
              <a:t> de </a:t>
            </a:r>
            <a:r>
              <a:rPr lang="en-US" dirty="0" err="1" smtClean="0"/>
              <a:t>contenedor</a:t>
            </a:r>
            <a:endParaRPr lang="es-MX" dirty="0"/>
          </a:p>
        </p:txBody>
      </p:sp>
      <p:sp>
        <p:nvSpPr>
          <p:cNvPr id="3" name="Marcador de contenido 2"/>
          <p:cNvSpPr>
            <a:spLocks noGrp="1"/>
          </p:cNvSpPr>
          <p:nvPr>
            <p:ph idx="1"/>
          </p:nvPr>
        </p:nvSpPr>
        <p:spPr>
          <a:xfrm>
            <a:off x="478972" y="1365560"/>
            <a:ext cx="11055351" cy="4608512"/>
          </a:xfrm>
        </p:spPr>
        <p:txBody>
          <a:bodyPr/>
          <a:lstStyle/>
          <a:p>
            <a:pPr marL="0" indent="0">
              <a:buNone/>
            </a:pPr>
            <a:r>
              <a:rPr lang="en-US" sz="2800" dirty="0">
                <a:solidFill>
                  <a:schemeClr val="accent1"/>
                </a:solidFill>
              </a:rPr>
              <a:t>1. Looks for that image locally in image cache, doesn't </a:t>
            </a:r>
            <a:r>
              <a:rPr lang="en-US" sz="2800" dirty="0" smtClean="0">
                <a:solidFill>
                  <a:schemeClr val="accent1"/>
                </a:solidFill>
              </a:rPr>
              <a:t>find anything</a:t>
            </a:r>
            <a:endParaRPr lang="en-US" sz="2800" dirty="0">
              <a:solidFill>
                <a:schemeClr val="accent1"/>
              </a:solidFill>
            </a:endParaRPr>
          </a:p>
          <a:p>
            <a:pPr marL="0" indent="0">
              <a:buNone/>
            </a:pPr>
            <a:r>
              <a:rPr lang="en-US" sz="2800" dirty="0">
                <a:solidFill>
                  <a:schemeClr val="accent1"/>
                </a:solidFill>
              </a:rPr>
              <a:t>2. Then looks in remote image repository (defaults to Docker Hub)</a:t>
            </a:r>
          </a:p>
          <a:p>
            <a:pPr marL="0" indent="0">
              <a:buNone/>
            </a:pPr>
            <a:r>
              <a:rPr lang="en-US" sz="2800" dirty="0">
                <a:solidFill>
                  <a:schemeClr val="accent1"/>
                </a:solidFill>
              </a:rPr>
              <a:t>3. Downloads the latest version (</a:t>
            </a:r>
            <a:r>
              <a:rPr lang="en-US" sz="2800" dirty="0" err="1">
                <a:solidFill>
                  <a:schemeClr val="accent1"/>
                </a:solidFill>
              </a:rPr>
              <a:t>nginx:latest</a:t>
            </a:r>
            <a:r>
              <a:rPr lang="en-US" sz="2800" dirty="0">
                <a:solidFill>
                  <a:schemeClr val="accent1"/>
                </a:solidFill>
              </a:rPr>
              <a:t> by default)</a:t>
            </a:r>
          </a:p>
          <a:p>
            <a:pPr marL="0" indent="0">
              <a:buNone/>
            </a:pPr>
            <a:r>
              <a:rPr lang="en-US" sz="2800" dirty="0">
                <a:solidFill>
                  <a:schemeClr val="accent1"/>
                </a:solidFill>
              </a:rPr>
              <a:t>4. Creates new container based on that image and prepares </a:t>
            </a:r>
            <a:r>
              <a:rPr lang="en-US" sz="2800" dirty="0" smtClean="0">
                <a:solidFill>
                  <a:schemeClr val="accent1"/>
                </a:solidFill>
              </a:rPr>
              <a:t>to start</a:t>
            </a:r>
            <a:endParaRPr lang="en-US" sz="2800" dirty="0">
              <a:solidFill>
                <a:schemeClr val="accent1"/>
              </a:solidFill>
            </a:endParaRPr>
          </a:p>
          <a:p>
            <a:pPr marL="0" indent="0">
              <a:buNone/>
            </a:pPr>
            <a:r>
              <a:rPr lang="en-US" sz="2800" dirty="0">
                <a:solidFill>
                  <a:schemeClr val="accent1"/>
                </a:solidFill>
              </a:rPr>
              <a:t>5. Gives it a virtual IP on a private network inside </a:t>
            </a:r>
            <a:r>
              <a:rPr lang="en-US" sz="2800" dirty="0" err="1">
                <a:solidFill>
                  <a:schemeClr val="accent1"/>
                </a:solidFill>
              </a:rPr>
              <a:t>docker</a:t>
            </a:r>
            <a:r>
              <a:rPr lang="en-US" sz="2800" dirty="0">
                <a:solidFill>
                  <a:schemeClr val="accent1"/>
                </a:solidFill>
              </a:rPr>
              <a:t> engine</a:t>
            </a:r>
          </a:p>
          <a:p>
            <a:pPr marL="0" indent="0">
              <a:buNone/>
            </a:pPr>
            <a:r>
              <a:rPr lang="en-US" sz="2800" dirty="0">
                <a:solidFill>
                  <a:schemeClr val="accent1"/>
                </a:solidFill>
              </a:rPr>
              <a:t>6. Opens up port 80 on host and forwards to port 80 in container</a:t>
            </a:r>
          </a:p>
          <a:p>
            <a:pPr marL="0" indent="0">
              <a:buNone/>
            </a:pPr>
            <a:r>
              <a:rPr lang="en-US" sz="2800" dirty="0">
                <a:solidFill>
                  <a:schemeClr val="accent1"/>
                </a:solidFill>
              </a:rPr>
              <a:t>7. Starts container by using the CMD in the image </a:t>
            </a:r>
            <a:r>
              <a:rPr lang="en-US" sz="2800" dirty="0" err="1" smtClean="0">
                <a:solidFill>
                  <a:schemeClr val="accent1"/>
                </a:solidFill>
              </a:rPr>
              <a:t>Dockerfile</a:t>
            </a:r>
            <a:endParaRPr lang="en-US" sz="2800" dirty="0" smtClean="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top - process list in one container</a:t>
            </a: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inspect - details of one container </a:t>
            </a:r>
            <a:r>
              <a:rPr lang="en-US" sz="2800" dirty="0" err="1">
                <a:solidFill>
                  <a:schemeClr val="accent1"/>
                </a:solidFill>
              </a:rPr>
              <a:t>config</a:t>
            </a:r>
            <a:endParaRPr lang="en-US" sz="2800" dirty="0">
              <a:solidFill>
                <a:schemeClr val="accent1"/>
              </a:solidFill>
            </a:endParaRPr>
          </a:p>
          <a:p>
            <a:pPr marL="0" indent="0">
              <a:buNone/>
            </a:pPr>
            <a:r>
              <a:rPr lang="en-US" sz="2800" dirty="0">
                <a:solidFill>
                  <a:schemeClr val="accent1"/>
                </a:solidFill>
              </a:rPr>
              <a:t>• </a:t>
            </a:r>
            <a:r>
              <a:rPr lang="en-US" sz="2800" dirty="0" err="1">
                <a:solidFill>
                  <a:schemeClr val="accent1"/>
                </a:solidFill>
              </a:rPr>
              <a:t>docker</a:t>
            </a:r>
            <a:r>
              <a:rPr lang="en-US" sz="2800" dirty="0">
                <a:solidFill>
                  <a:schemeClr val="accent1"/>
                </a:solidFill>
              </a:rPr>
              <a:t> container stats - performance stats for all containers</a:t>
            </a:r>
            <a:endParaRPr lang="es-MX" sz="2800" dirty="0">
              <a:solidFill>
                <a:schemeClr val="accent1"/>
              </a:solidFill>
            </a:endParaRPr>
          </a:p>
        </p:txBody>
      </p:sp>
    </p:spTree>
    <p:extLst>
      <p:ext uri="{BB962C8B-B14F-4D97-AF65-F5344CB8AC3E}">
        <p14:creationId xmlns:p14="http://schemas.microsoft.com/office/powerpoint/2010/main" val="3838076732"/>
      </p:ext>
    </p:extLst>
  </p:cSld>
  <p:clrMapOvr>
    <a:masterClrMapping/>
  </p:clrMapOvr>
  <p:transition>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Lo que es una </a:t>
            </a:r>
            <a:r>
              <a:rPr lang="es-MX" dirty="0" err="1" smtClean="0"/>
              <a:t>imágen</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App binaries and dependencies</a:t>
            </a:r>
          </a:p>
          <a:p>
            <a:pPr marL="0" indent="0">
              <a:buNone/>
            </a:pPr>
            <a:r>
              <a:rPr lang="en-US" sz="2800" dirty="0">
                <a:solidFill>
                  <a:schemeClr val="accent1"/>
                </a:solidFill>
              </a:rPr>
              <a:t>• Metadata about the image data and how to run the image</a:t>
            </a:r>
          </a:p>
          <a:p>
            <a:pPr marL="0" indent="0">
              <a:buNone/>
            </a:pPr>
            <a:r>
              <a:rPr lang="en-US" sz="2800" dirty="0">
                <a:solidFill>
                  <a:schemeClr val="accent1"/>
                </a:solidFill>
              </a:rPr>
              <a:t>• Official definition: "An Image is an ordered collection of root</a:t>
            </a:r>
          </a:p>
          <a:p>
            <a:pPr marL="0" indent="0">
              <a:buNone/>
            </a:pPr>
            <a:r>
              <a:rPr lang="en-US" sz="2800" dirty="0" err="1">
                <a:solidFill>
                  <a:schemeClr val="accent1"/>
                </a:solidFill>
              </a:rPr>
              <a:t>filesystem</a:t>
            </a:r>
            <a:r>
              <a:rPr lang="en-US" sz="2800" dirty="0">
                <a:solidFill>
                  <a:schemeClr val="accent1"/>
                </a:solidFill>
              </a:rPr>
              <a:t> changes and the corresponding execution</a:t>
            </a:r>
          </a:p>
          <a:p>
            <a:pPr marL="0" indent="0">
              <a:buNone/>
            </a:pPr>
            <a:r>
              <a:rPr lang="en-US" sz="2800" dirty="0">
                <a:solidFill>
                  <a:schemeClr val="accent1"/>
                </a:solidFill>
              </a:rPr>
              <a:t>parameters for use within a container runtime."</a:t>
            </a:r>
          </a:p>
          <a:p>
            <a:pPr marL="0" indent="0">
              <a:buNone/>
            </a:pPr>
            <a:r>
              <a:rPr lang="en-US" sz="2800" dirty="0">
                <a:solidFill>
                  <a:schemeClr val="accent1"/>
                </a:solidFill>
              </a:rPr>
              <a:t>• Not a complete OS. No kernel, kernel modules (e.g. drivers)</a:t>
            </a:r>
          </a:p>
          <a:p>
            <a:pPr marL="0" indent="0">
              <a:buNone/>
            </a:pPr>
            <a:r>
              <a:rPr lang="en-US" sz="2800" dirty="0">
                <a:solidFill>
                  <a:schemeClr val="accent1"/>
                </a:solidFill>
              </a:rPr>
              <a:t>• Small as one file (your app binary) like a </a:t>
            </a:r>
            <a:r>
              <a:rPr lang="en-US" sz="2800" dirty="0" err="1">
                <a:solidFill>
                  <a:schemeClr val="accent1"/>
                </a:solidFill>
              </a:rPr>
              <a:t>golang</a:t>
            </a:r>
            <a:r>
              <a:rPr lang="en-US" sz="2800" dirty="0">
                <a:solidFill>
                  <a:schemeClr val="accent1"/>
                </a:solidFill>
              </a:rPr>
              <a:t> static binary</a:t>
            </a:r>
          </a:p>
          <a:p>
            <a:pPr marL="0" indent="0">
              <a:buNone/>
            </a:pPr>
            <a:r>
              <a:rPr lang="en-US" sz="2800" dirty="0">
                <a:solidFill>
                  <a:schemeClr val="accent1"/>
                </a:solidFill>
              </a:rPr>
              <a:t>• Big as a Ubuntu distro with apt, and Apache, PHP, and more</a:t>
            </a:r>
          </a:p>
          <a:p>
            <a:pPr marL="0" indent="0">
              <a:buNone/>
            </a:pPr>
            <a:r>
              <a:rPr lang="en-US" sz="2800" dirty="0">
                <a:solidFill>
                  <a:schemeClr val="accent1"/>
                </a:solidFill>
              </a:rPr>
              <a:t>installed</a:t>
            </a:r>
            <a:endParaRPr lang="es-MX" sz="2800" dirty="0">
              <a:solidFill>
                <a:schemeClr val="accent1"/>
              </a:solidFill>
            </a:endParaRPr>
          </a:p>
        </p:txBody>
      </p:sp>
    </p:spTree>
    <p:extLst>
      <p:ext uri="{BB962C8B-B14F-4D97-AF65-F5344CB8AC3E}">
        <p14:creationId xmlns:p14="http://schemas.microsoft.com/office/powerpoint/2010/main" val="943695754"/>
      </p:ext>
    </p:extLst>
  </p:cSld>
  <p:clrMapOvr>
    <a:masterClrMapping/>
  </p:clrMapOvr>
  <p:transition>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a:t> </a:t>
            </a:r>
            <a:r>
              <a:rPr lang="es-MX" dirty="0" smtClean="0"/>
              <a:t>-  El </a:t>
            </a:r>
            <a:r>
              <a:rPr lang="es-MX" dirty="0" err="1" smtClean="0"/>
              <a:t>docker</a:t>
            </a:r>
            <a:r>
              <a:rPr lang="es-MX" dirty="0" smtClean="0"/>
              <a:t> </a:t>
            </a:r>
            <a:r>
              <a:rPr lang="es-MX" dirty="0" err="1" smtClean="0"/>
              <a:t>hub</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Docker Hub, "the apt package system for Containers"</a:t>
            </a:r>
          </a:p>
          <a:p>
            <a:pPr marL="0" indent="0">
              <a:buNone/>
            </a:pPr>
            <a:r>
              <a:rPr lang="en-US" dirty="0">
                <a:solidFill>
                  <a:schemeClr val="accent1"/>
                </a:solidFill>
              </a:rPr>
              <a:t>• Official images and how to use them</a:t>
            </a:r>
          </a:p>
          <a:p>
            <a:pPr marL="0" indent="0">
              <a:buNone/>
            </a:pPr>
            <a:r>
              <a:rPr lang="en-US" dirty="0">
                <a:solidFill>
                  <a:schemeClr val="accent1"/>
                </a:solidFill>
              </a:rPr>
              <a:t>• How to discern "good" public images</a:t>
            </a:r>
          </a:p>
          <a:p>
            <a:pPr marL="0" indent="0">
              <a:buNone/>
            </a:pPr>
            <a:r>
              <a:rPr lang="en-US" dirty="0">
                <a:solidFill>
                  <a:schemeClr val="accent1"/>
                </a:solidFill>
              </a:rPr>
              <a:t>• Using different base images like </a:t>
            </a:r>
            <a:r>
              <a:rPr lang="en-US" dirty="0" err="1">
                <a:solidFill>
                  <a:schemeClr val="accent1"/>
                </a:solidFill>
              </a:rPr>
              <a:t>Debian</a:t>
            </a:r>
            <a:r>
              <a:rPr lang="en-US" dirty="0">
                <a:solidFill>
                  <a:schemeClr val="accent1"/>
                </a:solidFill>
              </a:rPr>
              <a:t> or Alpine</a:t>
            </a:r>
          </a:p>
          <a:p>
            <a:pPr marL="0" indent="0">
              <a:buNone/>
            </a:pPr>
            <a:r>
              <a:rPr lang="en-US" dirty="0">
                <a:solidFill>
                  <a:schemeClr val="accent1"/>
                </a:solidFill>
              </a:rPr>
              <a:t>• The recommended tagging scheme used by Official images</a:t>
            </a:r>
            <a:endParaRPr lang="es-MX" dirty="0">
              <a:solidFill>
                <a:schemeClr val="accent1"/>
              </a:solidFill>
            </a:endParaRPr>
          </a:p>
        </p:txBody>
      </p:sp>
    </p:spTree>
    <p:extLst>
      <p:ext uri="{BB962C8B-B14F-4D97-AF65-F5344CB8AC3E}">
        <p14:creationId xmlns:p14="http://schemas.microsoft.com/office/powerpoint/2010/main" val="3933332426"/>
      </p:ext>
    </p:extLst>
  </p:cSld>
  <p:clrMapOvr>
    <a:masterClrMapping/>
  </p:clrMapOvr>
  <p:transition>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Las capas de una imagen de </a:t>
            </a:r>
            <a:r>
              <a:rPr lang="es-MX" dirty="0" err="1" smtClean="0"/>
              <a:t>docker</a:t>
            </a:r>
            <a:endParaRPr lang="es-MX" dirty="0"/>
          </a:p>
        </p:txBody>
      </p:sp>
      <p:sp>
        <p:nvSpPr>
          <p:cNvPr id="3" name="Marcador de contenido 2"/>
          <p:cNvSpPr>
            <a:spLocks noGrp="1"/>
          </p:cNvSpPr>
          <p:nvPr>
            <p:ph idx="1"/>
          </p:nvPr>
        </p:nvSpPr>
        <p:spPr>
          <a:xfrm>
            <a:off x="609601" y="1484313"/>
            <a:ext cx="11055351" cy="2909557"/>
          </a:xfrm>
        </p:spPr>
        <p:txBody>
          <a:bodyPr/>
          <a:lstStyle/>
          <a:p>
            <a:pPr marL="0" indent="0">
              <a:buNone/>
            </a:pPr>
            <a:r>
              <a:rPr lang="en-US" dirty="0">
                <a:solidFill>
                  <a:schemeClr val="accent1"/>
                </a:solidFill>
              </a:rPr>
              <a:t>• Images are made up of file system changes and metadata</a:t>
            </a:r>
          </a:p>
          <a:p>
            <a:pPr marL="0" indent="0">
              <a:buNone/>
            </a:pPr>
            <a:r>
              <a:rPr lang="en-US" dirty="0">
                <a:solidFill>
                  <a:schemeClr val="accent1"/>
                </a:solidFill>
              </a:rPr>
              <a:t>• Each layer is uniquely identified and only stored once on a host</a:t>
            </a:r>
          </a:p>
          <a:p>
            <a:pPr marL="0" indent="0">
              <a:buNone/>
            </a:pPr>
            <a:r>
              <a:rPr lang="en-US" dirty="0">
                <a:solidFill>
                  <a:schemeClr val="accent1"/>
                </a:solidFill>
              </a:rPr>
              <a:t>• This saves storage space on host and transfer time on push/pull</a:t>
            </a:r>
          </a:p>
          <a:p>
            <a:pPr marL="0" indent="0">
              <a:buNone/>
            </a:pPr>
            <a:r>
              <a:rPr lang="en-US" dirty="0">
                <a:solidFill>
                  <a:schemeClr val="accent1"/>
                </a:solidFill>
              </a:rPr>
              <a:t>• A container is just a single read/write layer on top of image</a:t>
            </a:r>
          </a:p>
          <a:p>
            <a:pPr marL="0" indent="0">
              <a:buNone/>
            </a:pPr>
            <a:r>
              <a:rPr lang="en-US" dirty="0">
                <a:solidFill>
                  <a:schemeClr val="accent1"/>
                </a:solidFill>
              </a:rPr>
              <a:t>• </a:t>
            </a:r>
            <a:r>
              <a:rPr lang="en-US" dirty="0" err="1">
                <a:solidFill>
                  <a:schemeClr val="accent1"/>
                </a:solidFill>
              </a:rPr>
              <a:t>docker</a:t>
            </a:r>
            <a:r>
              <a:rPr lang="en-US" dirty="0">
                <a:solidFill>
                  <a:schemeClr val="accent1"/>
                </a:solidFill>
              </a:rPr>
              <a:t> image history and inspect commands can </a:t>
            </a:r>
            <a:r>
              <a:rPr lang="en-US" dirty="0" smtClean="0">
                <a:solidFill>
                  <a:schemeClr val="accent1"/>
                </a:solidFill>
              </a:rPr>
              <a:t>teach us</a:t>
            </a:r>
            <a:endParaRPr lang="es-MX" dirty="0">
              <a:solidFill>
                <a:schemeClr val="accent1"/>
              </a:solidFill>
            </a:endParaRPr>
          </a:p>
        </p:txBody>
      </p:sp>
      <p:grpSp>
        <p:nvGrpSpPr>
          <p:cNvPr id="10" name="Grupo 9"/>
          <p:cNvGrpSpPr/>
          <p:nvPr/>
        </p:nvGrpSpPr>
        <p:grpSpPr>
          <a:xfrm>
            <a:off x="1508166" y="4496789"/>
            <a:ext cx="8360228" cy="1844634"/>
            <a:chOff x="1508166" y="4496789"/>
            <a:chExt cx="8360228" cy="1844634"/>
          </a:xfrm>
        </p:grpSpPr>
        <p:sp>
          <p:nvSpPr>
            <p:cNvPr id="4" name="Rectángulo 3"/>
            <p:cNvSpPr/>
            <p:nvPr/>
          </p:nvSpPr>
          <p:spPr>
            <a:xfrm>
              <a:off x="1508166" y="5783283"/>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Alpine</a:t>
              </a:r>
              <a:r>
                <a:rPr lang="es-MX" dirty="0" smtClean="0"/>
                <a:t> 10mb</a:t>
              </a:r>
              <a:endParaRPr lang="es-MX" dirty="0"/>
            </a:p>
          </p:txBody>
        </p:sp>
        <p:sp>
          <p:nvSpPr>
            <p:cNvPr id="6" name="Rectángulo 5"/>
            <p:cNvSpPr/>
            <p:nvPr/>
          </p:nvSpPr>
          <p:spPr>
            <a:xfrm>
              <a:off x="1850571" y="5140036"/>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Apache 10mb</a:t>
              </a:r>
              <a:endParaRPr lang="es-MX" dirty="0"/>
            </a:p>
          </p:txBody>
        </p:sp>
        <p:sp>
          <p:nvSpPr>
            <p:cNvPr id="7" name="Rectángulo 6"/>
            <p:cNvSpPr/>
            <p:nvPr/>
          </p:nvSpPr>
          <p:spPr>
            <a:xfrm>
              <a:off x="2396836"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Langing</a:t>
              </a:r>
              <a:r>
                <a:rPr lang="es-MX" dirty="0" smtClean="0"/>
                <a:t> page 5mb</a:t>
              </a:r>
              <a:endParaRPr lang="es-MX" dirty="0"/>
            </a:p>
          </p:txBody>
        </p:sp>
        <p:sp>
          <p:nvSpPr>
            <p:cNvPr id="8" name="Rectángulo 7"/>
            <p:cNvSpPr/>
            <p:nvPr/>
          </p:nvSpPr>
          <p:spPr>
            <a:xfrm>
              <a:off x="4653148" y="4496789"/>
              <a:ext cx="2054431" cy="5581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Web page store 10mb</a:t>
              </a:r>
              <a:endParaRPr lang="es-MX" dirty="0"/>
            </a:p>
          </p:txBody>
        </p:sp>
        <p:sp>
          <p:nvSpPr>
            <p:cNvPr id="9" name="Elipse 8"/>
            <p:cNvSpPr/>
            <p:nvPr/>
          </p:nvSpPr>
          <p:spPr>
            <a:xfrm>
              <a:off x="7956467" y="4886695"/>
              <a:ext cx="1911927" cy="106482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Total de espacio</a:t>
              </a:r>
            </a:p>
            <a:p>
              <a:pPr algn="ctr"/>
              <a:r>
                <a:rPr lang="es-MX" dirty="0" smtClean="0"/>
                <a:t>35 </a:t>
              </a:r>
              <a:r>
                <a:rPr lang="es-MX" dirty="0" err="1" smtClean="0"/>
                <a:t>mb</a:t>
              </a:r>
              <a:endParaRPr lang="es-MX" dirty="0"/>
            </a:p>
          </p:txBody>
        </p:sp>
      </p:grpSp>
    </p:spTree>
    <p:extLst>
      <p:ext uri="{BB962C8B-B14F-4D97-AF65-F5344CB8AC3E}">
        <p14:creationId xmlns:p14="http://schemas.microsoft.com/office/powerpoint/2010/main" val="64367684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Crear </a:t>
            </a:r>
            <a:r>
              <a:rPr lang="es-MX" dirty="0" err="1" smtClean="0"/>
              <a:t>Dockerfiles</a:t>
            </a:r>
            <a:endParaRPr lang="es-MX" dirty="0"/>
          </a:p>
        </p:txBody>
      </p:sp>
      <p:sp>
        <p:nvSpPr>
          <p:cNvPr id="3" name="Marcador de contenido 2"/>
          <p:cNvSpPr>
            <a:spLocks noGrp="1"/>
          </p:cNvSpPr>
          <p:nvPr>
            <p:ph idx="1"/>
          </p:nvPr>
        </p:nvSpPr>
        <p:spPr/>
        <p:txBody>
          <a:bodyPr/>
          <a:lstStyle/>
          <a:p>
            <a:pPr marL="0" indent="0">
              <a:buNone/>
            </a:pPr>
            <a:r>
              <a:rPr lang="es-MX" dirty="0">
                <a:solidFill>
                  <a:schemeClr val="accent1"/>
                </a:solidFill>
              </a:rPr>
              <a:t>• </a:t>
            </a:r>
            <a:r>
              <a:rPr lang="es-MX" dirty="0" err="1">
                <a:solidFill>
                  <a:schemeClr val="accent1"/>
                </a:solidFill>
              </a:rPr>
              <a:t>Dockerfile</a:t>
            </a:r>
            <a:r>
              <a:rPr lang="es-MX" dirty="0">
                <a:solidFill>
                  <a:schemeClr val="accent1"/>
                </a:solidFill>
              </a:rPr>
              <a:t> </a:t>
            </a:r>
            <a:r>
              <a:rPr lang="es-MX" dirty="0" err="1">
                <a:solidFill>
                  <a:schemeClr val="accent1"/>
                </a:solidFill>
              </a:rPr>
              <a:t>basics</a:t>
            </a:r>
            <a:endParaRPr lang="es-MX" dirty="0">
              <a:solidFill>
                <a:schemeClr val="accent1"/>
              </a:solidFill>
            </a:endParaRPr>
          </a:p>
          <a:p>
            <a:pPr marL="0" indent="0">
              <a:buNone/>
            </a:pPr>
            <a:r>
              <a:rPr lang="es-MX" dirty="0">
                <a:solidFill>
                  <a:schemeClr val="accent1"/>
                </a:solidFill>
              </a:rPr>
              <a:t>• FROM (base </a:t>
            </a:r>
            <a:r>
              <a:rPr lang="es-MX" dirty="0" err="1">
                <a:solidFill>
                  <a:schemeClr val="accent1"/>
                </a:solidFill>
              </a:rPr>
              <a:t>image</a:t>
            </a:r>
            <a:r>
              <a:rPr lang="es-MX" dirty="0">
                <a:solidFill>
                  <a:schemeClr val="accent1"/>
                </a:solidFill>
              </a:rPr>
              <a:t>)</a:t>
            </a:r>
          </a:p>
          <a:p>
            <a:pPr marL="0" indent="0">
              <a:buNone/>
            </a:pPr>
            <a:r>
              <a:rPr lang="es-MX" dirty="0">
                <a:solidFill>
                  <a:schemeClr val="accent1"/>
                </a:solidFill>
              </a:rPr>
              <a:t>• ENV (</a:t>
            </a:r>
            <a:r>
              <a:rPr lang="es-MX" dirty="0" err="1">
                <a:solidFill>
                  <a:schemeClr val="accent1"/>
                </a:solidFill>
              </a:rPr>
              <a:t>environment</a:t>
            </a:r>
            <a:r>
              <a:rPr lang="es-MX" dirty="0">
                <a:solidFill>
                  <a:schemeClr val="accent1"/>
                </a:solidFill>
              </a:rPr>
              <a:t> variable)</a:t>
            </a:r>
          </a:p>
          <a:p>
            <a:pPr marL="0" indent="0">
              <a:buNone/>
            </a:pPr>
            <a:r>
              <a:rPr lang="es-MX" dirty="0">
                <a:solidFill>
                  <a:schemeClr val="accent1"/>
                </a:solidFill>
              </a:rPr>
              <a:t>• RUN (</a:t>
            </a:r>
            <a:r>
              <a:rPr lang="es-MX" dirty="0" err="1">
                <a:solidFill>
                  <a:schemeClr val="accent1"/>
                </a:solidFill>
              </a:rPr>
              <a:t>any</a:t>
            </a:r>
            <a:r>
              <a:rPr lang="es-MX" dirty="0">
                <a:solidFill>
                  <a:schemeClr val="accent1"/>
                </a:solidFill>
              </a:rPr>
              <a:t> </a:t>
            </a:r>
            <a:r>
              <a:rPr lang="es-MX" dirty="0" err="1">
                <a:solidFill>
                  <a:schemeClr val="accent1"/>
                </a:solidFill>
              </a:rPr>
              <a:t>arbitrary</a:t>
            </a:r>
            <a:r>
              <a:rPr lang="es-MX" dirty="0">
                <a:solidFill>
                  <a:schemeClr val="accent1"/>
                </a:solidFill>
              </a:rPr>
              <a:t> </a:t>
            </a:r>
            <a:r>
              <a:rPr lang="es-MX" dirty="0" err="1">
                <a:solidFill>
                  <a:schemeClr val="accent1"/>
                </a:solidFill>
              </a:rPr>
              <a:t>shell</a:t>
            </a:r>
            <a:r>
              <a:rPr lang="es-MX" dirty="0">
                <a:solidFill>
                  <a:schemeClr val="accent1"/>
                </a:solidFill>
              </a:rPr>
              <a:t> </a:t>
            </a:r>
            <a:r>
              <a:rPr lang="es-MX" dirty="0" err="1">
                <a:solidFill>
                  <a:schemeClr val="accent1"/>
                </a:solidFill>
              </a:rPr>
              <a:t>command</a:t>
            </a:r>
            <a:r>
              <a:rPr lang="es-MX" dirty="0">
                <a:solidFill>
                  <a:schemeClr val="accent1"/>
                </a:solidFill>
              </a:rPr>
              <a:t>)</a:t>
            </a:r>
          </a:p>
          <a:p>
            <a:pPr marL="0" indent="0">
              <a:buNone/>
            </a:pPr>
            <a:r>
              <a:rPr lang="es-MX" dirty="0">
                <a:solidFill>
                  <a:schemeClr val="accent1"/>
                </a:solidFill>
              </a:rPr>
              <a:t>• EXPOSE (open </a:t>
            </a:r>
            <a:r>
              <a:rPr lang="es-MX" dirty="0" err="1">
                <a:solidFill>
                  <a:schemeClr val="accent1"/>
                </a:solidFill>
              </a:rPr>
              <a:t>port</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container</a:t>
            </a:r>
            <a:r>
              <a:rPr lang="es-MX" dirty="0">
                <a:solidFill>
                  <a:schemeClr val="accent1"/>
                </a:solidFill>
              </a:rPr>
              <a:t> to virtual </a:t>
            </a:r>
            <a:r>
              <a:rPr lang="es-MX" dirty="0" err="1">
                <a:solidFill>
                  <a:schemeClr val="accent1"/>
                </a:solidFill>
              </a:rPr>
              <a:t>network</a:t>
            </a:r>
            <a:r>
              <a:rPr lang="es-MX" dirty="0">
                <a:solidFill>
                  <a:schemeClr val="accent1"/>
                </a:solidFill>
              </a:rPr>
              <a:t>)</a:t>
            </a:r>
          </a:p>
          <a:p>
            <a:pPr marL="0" indent="0">
              <a:buNone/>
            </a:pPr>
            <a:r>
              <a:rPr lang="es-MX" dirty="0">
                <a:solidFill>
                  <a:schemeClr val="accent1"/>
                </a:solidFill>
              </a:rPr>
              <a:t>• CMD (</a:t>
            </a:r>
            <a:r>
              <a:rPr lang="es-MX" dirty="0" err="1">
                <a:solidFill>
                  <a:schemeClr val="accent1"/>
                </a:solidFill>
              </a:rPr>
              <a:t>command</a:t>
            </a:r>
            <a:r>
              <a:rPr lang="es-MX" dirty="0">
                <a:solidFill>
                  <a:schemeClr val="accent1"/>
                </a:solidFill>
              </a:rPr>
              <a:t> to run </a:t>
            </a:r>
            <a:r>
              <a:rPr lang="es-MX" dirty="0" err="1">
                <a:solidFill>
                  <a:schemeClr val="accent1"/>
                </a:solidFill>
              </a:rPr>
              <a:t>when</a:t>
            </a:r>
            <a:r>
              <a:rPr lang="es-MX" dirty="0">
                <a:solidFill>
                  <a:schemeClr val="accent1"/>
                </a:solidFill>
              </a:rPr>
              <a:t> </a:t>
            </a:r>
            <a:r>
              <a:rPr lang="es-MX" dirty="0" err="1">
                <a:solidFill>
                  <a:schemeClr val="accent1"/>
                </a:solidFill>
              </a:rPr>
              <a:t>container</a:t>
            </a:r>
            <a:r>
              <a:rPr lang="es-MX" dirty="0">
                <a:solidFill>
                  <a:schemeClr val="accent1"/>
                </a:solidFill>
              </a:rPr>
              <a:t> </a:t>
            </a:r>
            <a:r>
              <a:rPr lang="es-MX" dirty="0" err="1">
                <a:solidFill>
                  <a:schemeClr val="accent1"/>
                </a:solidFill>
              </a:rPr>
              <a:t>starts</a:t>
            </a:r>
            <a:r>
              <a:rPr lang="es-MX" dirty="0">
                <a:solidFill>
                  <a:schemeClr val="accent1"/>
                </a:solidFill>
              </a:rPr>
              <a:t>)</a:t>
            </a:r>
          </a:p>
          <a:p>
            <a:pPr marL="0" indent="0">
              <a:buNone/>
            </a:pPr>
            <a:r>
              <a:rPr lang="es-MX" dirty="0">
                <a:solidFill>
                  <a:schemeClr val="accent1"/>
                </a:solidFill>
              </a:rPr>
              <a:t>• </a:t>
            </a:r>
            <a:r>
              <a:rPr lang="es-MX" dirty="0" err="1">
                <a:solidFill>
                  <a:schemeClr val="accent1"/>
                </a:solidFill>
              </a:rPr>
              <a:t>docker</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build</a:t>
            </a:r>
            <a:r>
              <a:rPr lang="es-MX" dirty="0">
                <a:solidFill>
                  <a:schemeClr val="accent1"/>
                </a:solidFill>
              </a:rPr>
              <a:t> (</a:t>
            </a:r>
            <a:r>
              <a:rPr lang="es-MX" dirty="0" err="1">
                <a:solidFill>
                  <a:schemeClr val="accent1"/>
                </a:solidFill>
              </a:rPr>
              <a:t>create</a:t>
            </a:r>
            <a:r>
              <a:rPr lang="es-MX" dirty="0">
                <a:solidFill>
                  <a:schemeClr val="accent1"/>
                </a:solidFill>
              </a:rPr>
              <a:t> </a:t>
            </a:r>
            <a:r>
              <a:rPr lang="es-MX" dirty="0" err="1">
                <a:solidFill>
                  <a:schemeClr val="accent1"/>
                </a:solidFill>
              </a:rPr>
              <a:t>image</a:t>
            </a:r>
            <a:r>
              <a:rPr lang="es-MX" dirty="0">
                <a:solidFill>
                  <a:schemeClr val="accent1"/>
                </a:solidFill>
              </a:rPr>
              <a:t> </a:t>
            </a:r>
            <a:r>
              <a:rPr lang="es-MX" dirty="0" err="1">
                <a:solidFill>
                  <a:schemeClr val="accent1"/>
                </a:solidFill>
              </a:rPr>
              <a:t>from</a:t>
            </a:r>
            <a:r>
              <a:rPr lang="es-MX" dirty="0">
                <a:solidFill>
                  <a:schemeClr val="accent1"/>
                </a:solidFill>
              </a:rPr>
              <a:t> </a:t>
            </a:r>
            <a:r>
              <a:rPr lang="es-MX" dirty="0" err="1">
                <a:solidFill>
                  <a:schemeClr val="accent1"/>
                </a:solidFill>
              </a:rPr>
              <a:t>Dockerfile</a:t>
            </a:r>
            <a:r>
              <a:rPr lang="es-MX" dirty="0" smtClean="0">
                <a:solidFill>
                  <a:schemeClr val="accent1"/>
                </a:solidFill>
              </a:rPr>
              <a:t>)</a:t>
            </a:r>
          </a:p>
          <a:p>
            <a:pPr marL="0" indent="0">
              <a:buNone/>
            </a:pPr>
            <a:r>
              <a:rPr lang="es-MX" dirty="0">
                <a:solidFill>
                  <a:schemeClr val="accent1"/>
                </a:solidFill>
              </a:rPr>
              <a:t>https://docs.docker.com/engine/reference/builder/</a:t>
            </a:r>
          </a:p>
        </p:txBody>
      </p:sp>
    </p:spTree>
    <p:extLst>
      <p:ext uri="{BB962C8B-B14F-4D97-AF65-F5344CB8AC3E}">
        <p14:creationId xmlns:p14="http://schemas.microsoft.com/office/powerpoint/2010/main" val="3671975173"/>
      </p:ext>
    </p:extLst>
  </p:cSld>
  <p:clrMapOvr>
    <a:masterClrMapping/>
  </p:clrMapOvr>
  <p:transition>
    <p:wipe dir="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Persistencia de datos en contenedores</a:t>
            </a:r>
            <a:endParaRPr lang="es-MX" dirty="0"/>
          </a:p>
        </p:txBody>
      </p:sp>
      <p:sp>
        <p:nvSpPr>
          <p:cNvPr id="3" name="Marcador de contenido 2"/>
          <p:cNvSpPr>
            <a:spLocks noGrp="1"/>
          </p:cNvSpPr>
          <p:nvPr>
            <p:ph idx="1"/>
          </p:nvPr>
        </p:nvSpPr>
        <p:spPr/>
        <p:txBody>
          <a:bodyPr/>
          <a:lstStyle/>
          <a:p>
            <a:pPr marL="0" indent="0">
              <a:buNone/>
            </a:pPr>
            <a:r>
              <a:rPr lang="en-US" sz="2800" dirty="0">
                <a:solidFill>
                  <a:schemeClr val="accent1"/>
                </a:solidFill>
              </a:rPr>
              <a:t>• Containers are usually immutable and ephemeral</a:t>
            </a:r>
          </a:p>
          <a:p>
            <a:pPr marL="0" indent="0">
              <a:buNone/>
            </a:pPr>
            <a:r>
              <a:rPr lang="en-US" sz="2800" dirty="0">
                <a:solidFill>
                  <a:schemeClr val="accent1"/>
                </a:solidFill>
              </a:rPr>
              <a:t>• "immutable infrastructure": only re-deploy containers, never change</a:t>
            </a:r>
          </a:p>
          <a:p>
            <a:pPr marL="0" indent="0">
              <a:buNone/>
            </a:pPr>
            <a:r>
              <a:rPr lang="en-US" sz="2800" dirty="0">
                <a:solidFill>
                  <a:schemeClr val="accent1"/>
                </a:solidFill>
              </a:rPr>
              <a:t>• This is the ideal scenario, but what about databases, or unique</a:t>
            </a:r>
          </a:p>
          <a:p>
            <a:pPr marL="0" indent="0">
              <a:buNone/>
            </a:pPr>
            <a:r>
              <a:rPr lang="en-US" sz="2800" dirty="0">
                <a:solidFill>
                  <a:schemeClr val="accent1"/>
                </a:solidFill>
              </a:rPr>
              <a:t>data?</a:t>
            </a:r>
          </a:p>
          <a:p>
            <a:pPr marL="0" indent="0">
              <a:buNone/>
            </a:pPr>
            <a:r>
              <a:rPr lang="en-US" sz="2800" dirty="0">
                <a:solidFill>
                  <a:schemeClr val="accent1"/>
                </a:solidFill>
              </a:rPr>
              <a:t>• Docker gives us features to ensure these "separation of concerns"</a:t>
            </a:r>
          </a:p>
          <a:p>
            <a:pPr marL="0" indent="0">
              <a:buNone/>
            </a:pPr>
            <a:r>
              <a:rPr lang="en-US" sz="2800" dirty="0">
                <a:solidFill>
                  <a:schemeClr val="accent1"/>
                </a:solidFill>
              </a:rPr>
              <a:t>• This is known as "persistent data"</a:t>
            </a:r>
          </a:p>
          <a:p>
            <a:pPr marL="0" indent="0">
              <a:buNone/>
            </a:pPr>
            <a:r>
              <a:rPr lang="en-US" sz="2800" dirty="0">
                <a:solidFill>
                  <a:schemeClr val="accent1"/>
                </a:solidFill>
              </a:rPr>
              <a:t>• Two ways: Volumes and Bind Mounts</a:t>
            </a:r>
          </a:p>
          <a:p>
            <a:pPr marL="0" indent="0">
              <a:buNone/>
            </a:pPr>
            <a:r>
              <a:rPr lang="en-US" sz="2800" dirty="0">
                <a:solidFill>
                  <a:schemeClr val="accent1"/>
                </a:solidFill>
              </a:rPr>
              <a:t>• Volumes: make special location outside of container UFS</a:t>
            </a:r>
          </a:p>
          <a:p>
            <a:pPr marL="0" indent="0">
              <a:buNone/>
            </a:pPr>
            <a:r>
              <a:rPr lang="en-US" sz="2800" dirty="0">
                <a:solidFill>
                  <a:schemeClr val="accent1"/>
                </a:solidFill>
              </a:rPr>
              <a:t>• Bind Mounts: link container path to host path</a:t>
            </a:r>
            <a:endParaRPr lang="es-MX" sz="2800" dirty="0">
              <a:solidFill>
                <a:schemeClr val="accent1"/>
              </a:solidFill>
            </a:endParaRPr>
          </a:p>
        </p:txBody>
      </p:sp>
    </p:spTree>
    <p:extLst>
      <p:ext uri="{BB962C8B-B14F-4D97-AF65-F5344CB8AC3E}">
        <p14:creationId xmlns:p14="http://schemas.microsoft.com/office/powerpoint/2010/main" val="3222893522"/>
      </p:ext>
    </p:extLst>
  </p:cSld>
  <p:clrMapOvr>
    <a:masterClrMapping/>
  </p:clrMapOvr>
  <p:transition>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Volumes</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VOLUME command in </a:t>
            </a:r>
            <a:r>
              <a:rPr lang="en-US" dirty="0" err="1">
                <a:solidFill>
                  <a:schemeClr val="accent1"/>
                </a:solidFill>
              </a:rPr>
              <a:t>Dockerfile</a:t>
            </a:r>
            <a:endParaRPr lang="en-US" dirty="0">
              <a:solidFill>
                <a:schemeClr val="accent1"/>
              </a:solidFill>
            </a:endParaRPr>
          </a:p>
          <a:p>
            <a:pPr marL="0" indent="0">
              <a:buNone/>
            </a:pPr>
            <a:r>
              <a:rPr lang="en-US" dirty="0">
                <a:solidFill>
                  <a:schemeClr val="accent1"/>
                </a:solidFill>
              </a:rPr>
              <a:t>• Also override with </a:t>
            </a:r>
            <a:r>
              <a:rPr lang="en-US" dirty="0" err="1">
                <a:solidFill>
                  <a:schemeClr val="accent1"/>
                </a:solidFill>
              </a:rPr>
              <a:t>docker</a:t>
            </a:r>
            <a:r>
              <a:rPr lang="en-US" dirty="0">
                <a:solidFill>
                  <a:schemeClr val="accent1"/>
                </a:solidFill>
              </a:rPr>
              <a:t> run -v /path/in/container</a:t>
            </a:r>
          </a:p>
          <a:p>
            <a:pPr marL="0" indent="0">
              <a:buNone/>
            </a:pPr>
            <a:r>
              <a:rPr lang="en-US" dirty="0">
                <a:solidFill>
                  <a:schemeClr val="accent1"/>
                </a:solidFill>
              </a:rPr>
              <a:t>• Bypasses Union File System and stores in alt location on host</a:t>
            </a:r>
          </a:p>
          <a:p>
            <a:pPr marL="0" indent="0">
              <a:buNone/>
            </a:pPr>
            <a:r>
              <a:rPr lang="en-US" dirty="0">
                <a:solidFill>
                  <a:schemeClr val="accent1"/>
                </a:solidFill>
              </a:rPr>
              <a:t>• Includes it's own management commands under </a:t>
            </a:r>
            <a:r>
              <a:rPr lang="en-US" dirty="0" err="1">
                <a:solidFill>
                  <a:schemeClr val="accent1"/>
                </a:solidFill>
              </a:rPr>
              <a:t>docker</a:t>
            </a:r>
            <a:r>
              <a:rPr lang="en-US" dirty="0">
                <a:solidFill>
                  <a:schemeClr val="accent1"/>
                </a:solidFill>
              </a:rPr>
              <a:t> volume</a:t>
            </a:r>
          </a:p>
          <a:p>
            <a:pPr marL="0" indent="0">
              <a:buNone/>
            </a:pPr>
            <a:r>
              <a:rPr lang="en-US" dirty="0">
                <a:solidFill>
                  <a:schemeClr val="accent1"/>
                </a:solidFill>
              </a:rPr>
              <a:t>• Connect to none, one, or multiple containers at </a:t>
            </a:r>
            <a:r>
              <a:rPr lang="en-US" dirty="0" smtClean="0">
                <a:solidFill>
                  <a:schemeClr val="accent1"/>
                </a:solidFill>
              </a:rPr>
              <a:t>once</a:t>
            </a:r>
          </a:p>
          <a:p>
            <a:pPr marL="0" indent="0">
              <a:buNone/>
            </a:pPr>
            <a:r>
              <a:rPr lang="en-US" dirty="0" smtClean="0">
                <a:solidFill>
                  <a:schemeClr val="accent1"/>
                </a:solidFill>
              </a:rPr>
              <a:t>• </a:t>
            </a:r>
            <a:r>
              <a:rPr lang="en-US" dirty="0">
                <a:solidFill>
                  <a:schemeClr val="accent1"/>
                </a:solidFill>
              </a:rPr>
              <a:t>By default they only have a unique ID, but you can assign name</a:t>
            </a:r>
          </a:p>
          <a:p>
            <a:pPr marL="0" indent="0">
              <a:buNone/>
            </a:pPr>
            <a:r>
              <a:rPr lang="en-US" dirty="0">
                <a:solidFill>
                  <a:schemeClr val="accent1"/>
                </a:solidFill>
              </a:rPr>
              <a:t>• Then it's a "named volume"</a:t>
            </a:r>
            <a:endParaRPr lang="es-MX" dirty="0">
              <a:solidFill>
                <a:schemeClr val="accent1"/>
              </a:solidFill>
            </a:endParaRPr>
          </a:p>
        </p:txBody>
      </p:sp>
    </p:spTree>
    <p:extLst>
      <p:ext uri="{BB962C8B-B14F-4D97-AF65-F5344CB8AC3E}">
        <p14:creationId xmlns:p14="http://schemas.microsoft.com/office/powerpoint/2010/main" val="2523450614"/>
      </p:ext>
    </p:extLst>
  </p:cSld>
  <p:clrMapOvr>
    <a:masterClrMapping/>
  </p:clrMapOvr>
  <p:transition>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Bind</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Maps a host file or directory to a container file or directory</a:t>
            </a:r>
          </a:p>
          <a:p>
            <a:pPr marL="0" indent="0">
              <a:buNone/>
            </a:pPr>
            <a:r>
              <a:rPr lang="en-US" dirty="0">
                <a:solidFill>
                  <a:schemeClr val="accent1"/>
                </a:solidFill>
              </a:rPr>
              <a:t>• Basically just two locations pointing to the same file(s)</a:t>
            </a:r>
          </a:p>
          <a:p>
            <a:pPr marL="0" indent="0">
              <a:buNone/>
            </a:pPr>
            <a:r>
              <a:rPr lang="en-US" dirty="0">
                <a:solidFill>
                  <a:schemeClr val="accent1"/>
                </a:solidFill>
              </a:rPr>
              <a:t>• Again, skips UFS, and host files overwrite any in container</a:t>
            </a:r>
          </a:p>
          <a:p>
            <a:pPr marL="0" indent="0">
              <a:buNone/>
            </a:pPr>
            <a:r>
              <a:rPr lang="en-US" dirty="0">
                <a:solidFill>
                  <a:schemeClr val="accent1"/>
                </a:solidFill>
              </a:rPr>
              <a:t>• Can't use in </a:t>
            </a:r>
            <a:r>
              <a:rPr lang="en-US" dirty="0" err="1">
                <a:solidFill>
                  <a:schemeClr val="accent1"/>
                </a:solidFill>
              </a:rPr>
              <a:t>Dockerfile</a:t>
            </a:r>
            <a:r>
              <a:rPr lang="en-US" dirty="0">
                <a:solidFill>
                  <a:schemeClr val="accent1"/>
                </a:solidFill>
              </a:rPr>
              <a:t>, must be at container run</a:t>
            </a:r>
          </a:p>
          <a:p>
            <a:pPr marL="0" indent="0">
              <a:buNone/>
            </a:pPr>
            <a:r>
              <a:rPr lang="en-US" dirty="0">
                <a:solidFill>
                  <a:schemeClr val="accent1"/>
                </a:solidFill>
              </a:rPr>
              <a:t>• ... run -v </a:t>
            </a:r>
            <a:r>
              <a:rPr lang="en-US" dirty="0" smtClean="0">
                <a:solidFill>
                  <a:schemeClr val="accent1"/>
                </a:solidFill>
              </a:rPr>
              <a:t>/home/</a:t>
            </a:r>
            <a:r>
              <a:rPr lang="en-US" dirty="0" err="1" smtClean="0">
                <a:solidFill>
                  <a:schemeClr val="accent1"/>
                </a:solidFill>
              </a:rPr>
              <a:t>gera</a:t>
            </a:r>
            <a:r>
              <a:rPr lang="en-US" dirty="0" smtClean="0">
                <a:solidFill>
                  <a:schemeClr val="accent1"/>
                </a:solidFill>
              </a:rPr>
              <a:t>/</a:t>
            </a:r>
            <a:r>
              <a:rPr lang="en-US" dirty="0" err="1" smtClean="0">
                <a:solidFill>
                  <a:schemeClr val="accent1"/>
                </a:solidFill>
              </a:rPr>
              <a:t>somestuff</a:t>
            </a:r>
            <a:r>
              <a:rPr lang="en-US" dirty="0">
                <a:solidFill>
                  <a:schemeClr val="accent1"/>
                </a:solidFill>
              </a:rPr>
              <a:t>:/</a:t>
            </a:r>
            <a:r>
              <a:rPr lang="en-US" dirty="0" smtClean="0">
                <a:solidFill>
                  <a:schemeClr val="accent1"/>
                </a:solidFill>
              </a:rPr>
              <a:t>path/container </a:t>
            </a:r>
          </a:p>
          <a:p>
            <a:pPr marL="0" indent="0">
              <a:buNone/>
            </a:pPr>
            <a:r>
              <a:rPr lang="en-US" dirty="0" smtClean="0">
                <a:solidFill>
                  <a:schemeClr val="accent1"/>
                </a:solidFill>
              </a:rPr>
              <a:t>• </a:t>
            </a:r>
            <a:r>
              <a:rPr lang="en-US" dirty="0">
                <a:solidFill>
                  <a:schemeClr val="accent1"/>
                </a:solidFill>
              </a:rPr>
              <a:t>The main difference a bind mount has from a volume is that since it can exist anywhere on the host </a:t>
            </a:r>
            <a:r>
              <a:rPr lang="en-US" dirty="0" err="1">
                <a:solidFill>
                  <a:schemeClr val="accent1"/>
                </a:solidFill>
              </a:rPr>
              <a:t>filesystem</a:t>
            </a:r>
            <a:r>
              <a:rPr lang="en-US" dirty="0">
                <a:solidFill>
                  <a:schemeClr val="accent1"/>
                </a:solidFill>
              </a:rPr>
              <a:t>, processes outside of Docker can also modify it.</a:t>
            </a:r>
            <a:endParaRPr lang="es-MX" dirty="0">
              <a:solidFill>
                <a:schemeClr val="accent1"/>
              </a:solidFill>
            </a:endParaRPr>
          </a:p>
        </p:txBody>
      </p:sp>
    </p:spTree>
    <p:extLst>
      <p:ext uri="{BB962C8B-B14F-4D97-AF65-F5344CB8AC3E}">
        <p14:creationId xmlns:p14="http://schemas.microsoft.com/office/powerpoint/2010/main" val="1655953500"/>
      </p:ext>
    </p:extLst>
  </p:cSld>
  <p:clrMapOvr>
    <a:masterClrMapping/>
  </p:clrMapOvr>
  <p:transition>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Cambios de infraestructura históricos</a:t>
            </a:r>
            <a:endParaRPr lang="es-MX" dirty="0"/>
          </a:p>
        </p:txBody>
      </p:sp>
      <p:sp>
        <p:nvSpPr>
          <p:cNvPr id="3" name="Marcador de contenido 2"/>
          <p:cNvSpPr>
            <a:spLocks noGrp="1"/>
          </p:cNvSpPr>
          <p:nvPr>
            <p:ph idx="1"/>
          </p:nvPr>
        </p:nvSpPr>
        <p:spPr/>
        <p:txBody>
          <a:bodyPr>
            <a:normAutofit/>
          </a:bodyPr>
          <a:lstStyle/>
          <a:p>
            <a:r>
              <a:rPr lang="es-MX" sz="4800" dirty="0" smtClean="0">
                <a:solidFill>
                  <a:schemeClr val="accent1"/>
                </a:solidFill>
              </a:rPr>
              <a:t>Mainframe to PC		90’s</a:t>
            </a:r>
          </a:p>
          <a:p>
            <a:r>
              <a:rPr lang="es-MX" sz="4800" dirty="0" err="1" smtClean="0">
                <a:solidFill>
                  <a:schemeClr val="accent1"/>
                </a:solidFill>
              </a:rPr>
              <a:t>Baremetal</a:t>
            </a:r>
            <a:r>
              <a:rPr lang="es-MX" sz="4800" dirty="0" smtClean="0">
                <a:solidFill>
                  <a:schemeClr val="accent1"/>
                </a:solidFill>
              </a:rPr>
              <a:t> to Virtual	00’s</a:t>
            </a:r>
          </a:p>
          <a:p>
            <a:r>
              <a:rPr lang="es-MX" sz="4800" dirty="0" err="1" smtClean="0">
                <a:solidFill>
                  <a:schemeClr val="accent1"/>
                </a:solidFill>
              </a:rPr>
              <a:t>Datacenter</a:t>
            </a:r>
            <a:r>
              <a:rPr lang="es-MX" sz="4800" dirty="0" smtClean="0">
                <a:solidFill>
                  <a:schemeClr val="accent1"/>
                </a:solidFill>
              </a:rPr>
              <a:t> to Cloud	10’s</a:t>
            </a:r>
          </a:p>
          <a:p>
            <a:r>
              <a:rPr lang="es-MX" sz="4800" dirty="0" smtClean="0">
                <a:solidFill>
                  <a:schemeClr val="accent1"/>
                </a:solidFill>
              </a:rPr>
              <a:t>Host to </a:t>
            </a:r>
            <a:r>
              <a:rPr lang="es-MX" sz="4800" dirty="0" err="1" smtClean="0">
                <a:solidFill>
                  <a:schemeClr val="accent1"/>
                </a:solidFill>
              </a:rPr>
              <a:t>Container</a:t>
            </a:r>
            <a:r>
              <a:rPr lang="es-MX" sz="4800" dirty="0" smtClean="0">
                <a:solidFill>
                  <a:schemeClr val="accent1"/>
                </a:solidFill>
              </a:rPr>
              <a:t> (</a:t>
            </a:r>
            <a:r>
              <a:rPr lang="es-MX" sz="4800" dirty="0" err="1" smtClean="0">
                <a:solidFill>
                  <a:schemeClr val="accent1"/>
                </a:solidFill>
              </a:rPr>
              <a:t>Serverless</a:t>
            </a:r>
            <a:r>
              <a:rPr lang="es-MX" sz="4800" dirty="0" smtClean="0">
                <a:solidFill>
                  <a:schemeClr val="accent1"/>
                </a:solidFill>
              </a:rPr>
              <a:t>)</a:t>
            </a:r>
            <a:endParaRPr lang="es-MX" sz="4800" dirty="0">
              <a:solidFill>
                <a:schemeClr val="accent1"/>
              </a:solidFill>
            </a:endParaRPr>
          </a:p>
        </p:txBody>
      </p:sp>
    </p:spTree>
    <p:extLst>
      <p:ext uri="{BB962C8B-B14F-4D97-AF65-F5344CB8AC3E}">
        <p14:creationId xmlns:p14="http://schemas.microsoft.com/office/powerpoint/2010/main" val="119362228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2.- </a:t>
            </a:r>
            <a:r>
              <a:rPr lang="es-MX" dirty="0" err="1" smtClean="0"/>
              <a:t>Docker</a:t>
            </a:r>
            <a:r>
              <a:rPr lang="es-MX" dirty="0" smtClean="0"/>
              <a:t> – </a:t>
            </a:r>
            <a:r>
              <a:rPr lang="es-MX" dirty="0" err="1" smtClean="0"/>
              <a:t>docker-compose</a:t>
            </a:r>
            <a:endParaRPr lang="es-MX" dirty="0"/>
          </a:p>
        </p:txBody>
      </p:sp>
      <p:sp>
        <p:nvSpPr>
          <p:cNvPr id="3" name="Marcador de contenido 2"/>
          <p:cNvSpPr>
            <a:spLocks noGrp="1"/>
          </p:cNvSpPr>
          <p:nvPr>
            <p:ph idx="1"/>
          </p:nvPr>
        </p:nvSpPr>
        <p:spPr/>
        <p:txBody>
          <a:bodyPr/>
          <a:lstStyle/>
          <a:p>
            <a:pPr marL="0" indent="0">
              <a:buNone/>
            </a:pPr>
            <a:r>
              <a:rPr lang="en-US" dirty="0">
                <a:solidFill>
                  <a:schemeClr val="accent1"/>
                </a:solidFill>
              </a:rPr>
              <a:t>• </a:t>
            </a:r>
            <a:r>
              <a:rPr lang="en-US" dirty="0" smtClean="0">
                <a:solidFill>
                  <a:schemeClr val="accent1"/>
                </a:solidFill>
              </a:rPr>
              <a:t>Configure </a:t>
            </a:r>
            <a:r>
              <a:rPr lang="en-US" dirty="0">
                <a:solidFill>
                  <a:schemeClr val="accent1"/>
                </a:solidFill>
              </a:rPr>
              <a:t>relationships between containers</a:t>
            </a:r>
          </a:p>
          <a:p>
            <a:pPr marL="0" indent="0">
              <a:buNone/>
            </a:pPr>
            <a:r>
              <a:rPr lang="en-US" dirty="0">
                <a:solidFill>
                  <a:schemeClr val="accent1"/>
                </a:solidFill>
              </a:rPr>
              <a:t>• </a:t>
            </a:r>
            <a:r>
              <a:rPr lang="en-US" dirty="0" smtClean="0">
                <a:solidFill>
                  <a:schemeClr val="accent1"/>
                </a:solidFill>
              </a:rPr>
              <a:t>Save </a:t>
            </a:r>
            <a:r>
              <a:rPr lang="en-US" dirty="0">
                <a:solidFill>
                  <a:schemeClr val="accent1"/>
                </a:solidFill>
              </a:rPr>
              <a:t>our </a:t>
            </a:r>
            <a:r>
              <a:rPr lang="en-US" dirty="0" err="1">
                <a:solidFill>
                  <a:schemeClr val="accent1"/>
                </a:solidFill>
              </a:rPr>
              <a:t>docker</a:t>
            </a:r>
            <a:r>
              <a:rPr lang="en-US" dirty="0">
                <a:solidFill>
                  <a:schemeClr val="accent1"/>
                </a:solidFill>
              </a:rPr>
              <a:t> container run settings in easy-to-read file</a:t>
            </a:r>
          </a:p>
          <a:p>
            <a:pPr marL="0" indent="0">
              <a:buNone/>
            </a:pPr>
            <a:r>
              <a:rPr lang="en-US" dirty="0">
                <a:solidFill>
                  <a:schemeClr val="accent1"/>
                </a:solidFill>
              </a:rPr>
              <a:t>• </a:t>
            </a:r>
            <a:r>
              <a:rPr lang="en-US" dirty="0" smtClean="0">
                <a:solidFill>
                  <a:schemeClr val="accent1"/>
                </a:solidFill>
              </a:rPr>
              <a:t>Create </a:t>
            </a:r>
            <a:r>
              <a:rPr lang="en-US" dirty="0">
                <a:solidFill>
                  <a:schemeClr val="accent1"/>
                </a:solidFill>
              </a:rPr>
              <a:t>one-liner developer environment startups</a:t>
            </a:r>
          </a:p>
          <a:p>
            <a:pPr marL="0" indent="0">
              <a:buNone/>
            </a:pPr>
            <a:r>
              <a:rPr lang="en-US" dirty="0">
                <a:solidFill>
                  <a:schemeClr val="accent1"/>
                </a:solidFill>
              </a:rPr>
              <a:t>• </a:t>
            </a:r>
            <a:r>
              <a:rPr lang="en-US" dirty="0" smtClean="0">
                <a:solidFill>
                  <a:schemeClr val="accent1"/>
                </a:solidFill>
              </a:rPr>
              <a:t>YAML-formatted </a:t>
            </a:r>
            <a:r>
              <a:rPr lang="en-US" dirty="0">
                <a:solidFill>
                  <a:schemeClr val="accent1"/>
                </a:solidFill>
              </a:rPr>
              <a:t>file that describes our solution options for:</a:t>
            </a:r>
          </a:p>
          <a:p>
            <a:pPr marL="400050" lvl="1" indent="0">
              <a:buNone/>
            </a:pPr>
            <a:r>
              <a:rPr lang="en-US" dirty="0">
                <a:solidFill>
                  <a:schemeClr val="accent1"/>
                </a:solidFill>
              </a:rPr>
              <a:t>• containers</a:t>
            </a:r>
          </a:p>
          <a:p>
            <a:pPr marL="400050" lvl="1" indent="0">
              <a:buNone/>
            </a:pPr>
            <a:r>
              <a:rPr lang="en-US" dirty="0">
                <a:solidFill>
                  <a:schemeClr val="accent1"/>
                </a:solidFill>
              </a:rPr>
              <a:t>• networks</a:t>
            </a:r>
          </a:p>
          <a:p>
            <a:pPr marL="400050" lvl="1" indent="0">
              <a:buNone/>
            </a:pPr>
            <a:r>
              <a:rPr lang="en-US" dirty="0" smtClean="0">
                <a:solidFill>
                  <a:schemeClr val="accent1"/>
                </a:solidFill>
              </a:rPr>
              <a:t>• volumes</a:t>
            </a:r>
          </a:p>
          <a:p>
            <a:pPr marL="0" indent="0">
              <a:buNone/>
            </a:pPr>
            <a:r>
              <a:rPr lang="en-US" dirty="0" err="1" smtClean="0">
                <a:solidFill>
                  <a:schemeClr val="accent1"/>
                </a:solidFill>
              </a:rPr>
              <a:t>docker</a:t>
            </a:r>
            <a:r>
              <a:rPr lang="en-US" dirty="0" smtClean="0">
                <a:solidFill>
                  <a:schemeClr val="accent1"/>
                </a:solidFill>
              </a:rPr>
              <a:t>-compose up</a:t>
            </a:r>
          </a:p>
          <a:p>
            <a:pPr marL="0" indent="0">
              <a:buNone/>
            </a:pPr>
            <a:r>
              <a:rPr lang="en-US" dirty="0" err="1" smtClean="0">
                <a:solidFill>
                  <a:schemeClr val="accent1"/>
                </a:solidFill>
              </a:rPr>
              <a:t>docker</a:t>
            </a:r>
            <a:r>
              <a:rPr lang="en-US" dirty="0" smtClean="0">
                <a:solidFill>
                  <a:schemeClr val="accent1"/>
                </a:solidFill>
              </a:rPr>
              <a:t>-compose down</a:t>
            </a:r>
          </a:p>
        </p:txBody>
      </p:sp>
    </p:spTree>
    <p:extLst>
      <p:ext uri="{BB962C8B-B14F-4D97-AF65-F5344CB8AC3E}">
        <p14:creationId xmlns:p14="http://schemas.microsoft.com/office/powerpoint/2010/main" val="252442232"/>
      </p:ext>
    </p:extLst>
  </p:cSld>
  <p:clrMapOvr>
    <a:masterClrMapping/>
  </p:clrMapOvr>
  <p:transition>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a:t>
            </a:r>
            <a:r>
              <a:rPr lang="es-MX" dirty="0" err="1" smtClean="0"/>
              <a:t>Kubernetes</a:t>
            </a:r>
            <a:r>
              <a:rPr lang="es-MX" dirty="0" smtClean="0"/>
              <a:t> </a:t>
            </a:r>
            <a:r>
              <a:rPr lang="es-MX" dirty="0" err="1" smtClean="0"/>
              <a:t>Objects</a:t>
            </a:r>
            <a:r>
              <a:rPr lang="es-MX" dirty="0" smtClean="0"/>
              <a:t> – k8s</a:t>
            </a:r>
            <a:endParaRPr lang="es-MX" dirty="0"/>
          </a:p>
        </p:txBody>
      </p:sp>
      <p:sp>
        <p:nvSpPr>
          <p:cNvPr id="3" name="Marcador de contenido 2"/>
          <p:cNvSpPr>
            <a:spLocks noGrp="1"/>
          </p:cNvSpPr>
          <p:nvPr>
            <p:ph idx="1"/>
          </p:nvPr>
        </p:nvSpPr>
        <p:spPr>
          <a:xfrm>
            <a:off x="609601" y="1484313"/>
            <a:ext cx="5943599" cy="4608512"/>
          </a:xfrm>
        </p:spPr>
        <p:txBody>
          <a:bodyPr/>
          <a:lstStyle/>
          <a:p>
            <a:pPr marL="0" indent="0">
              <a:buNone/>
            </a:pPr>
            <a:r>
              <a:rPr lang="es-MX" sz="2800" dirty="0" smtClean="0">
                <a:solidFill>
                  <a:schemeClr val="accent1"/>
                </a:solidFill>
              </a:rPr>
              <a:t>Que </a:t>
            </a:r>
            <a:r>
              <a:rPr lang="es-MX" sz="2800" dirty="0">
                <a:solidFill>
                  <a:schemeClr val="accent1"/>
                </a:solidFill>
              </a:rPr>
              <a:t>es </a:t>
            </a:r>
            <a:r>
              <a:rPr lang="es-MX" sz="2800" dirty="0" err="1">
                <a:solidFill>
                  <a:schemeClr val="accent1"/>
                </a:solidFill>
              </a:rPr>
              <a:t>Kubernetes</a:t>
            </a:r>
            <a:r>
              <a:rPr lang="es-MX" sz="2800" dirty="0">
                <a:solidFill>
                  <a:schemeClr val="accent1"/>
                </a:solidFill>
              </a:rPr>
              <a:t>?</a:t>
            </a:r>
          </a:p>
          <a:p>
            <a:r>
              <a:rPr lang="es-MX" sz="2800" dirty="0">
                <a:solidFill>
                  <a:schemeClr val="accent1"/>
                </a:solidFill>
              </a:rPr>
              <a:t>Es una herramienta extensible y de código abierto para gestionar cargas de trabajo y servicios en contenedores, que facilita tanto la configuración declarativa como la automatización. Tiene un ecosistema grande y de rápido crecimiento. Los servicios, el soporte y las herramientas de </a:t>
            </a:r>
            <a:r>
              <a:rPr lang="es-MX" sz="2800" dirty="0" err="1">
                <a:solidFill>
                  <a:schemeClr val="accent1"/>
                </a:solidFill>
              </a:rPr>
              <a:t>Kubernetes</a:t>
            </a:r>
            <a:r>
              <a:rPr lang="es-MX" sz="2800" dirty="0">
                <a:solidFill>
                  <a:schemeClr val="accent1"/>
                </a:solidFill>
              </a:rPr>
              <a:t> están </a:t>
            </a:r>
            <a:r>
              <a:rPr lang="es-MX" sz="2800" dirty="0" err="1">
                <a:solidFill>
                  <a:schemeClr val="accent1"/>
                </a:solidFill>
              </a:rPr>
              <a:t>amplicamente</a:t>
            </a:r>
            <a:r>
              <a:rPr lang="es-MX" sz="2800" dirty="0">
                <a:solidFill>
                  <a:schemeClr val="accent1"/>
                </a:solidFill>
              </a:rPr>
              <a:t> disponibles</a:t>
            </a:r>
            <a:r>
              <a:rPr lang="es-MX" sz="2800" dirty="0" smtClean="0">
                <a:solidFill>
                  <a:schemeClr val="accent1"/>
                </a:solidFill>
              </a:rPr>
              <a:t>.</a:t>
            </a:r>
            <a:endParaRPr lang="es-MX" sz="2800" dirty="0">
              <a:solidFill>
                <a:schemeClr val="accent1"/>
              </a:solidFill>
            </a:endParaRPr>
          </a:p>
        </p:txBody>
      </p:sp>
      <p:pic>
        <p:nvPicPr>
          <p:cNvPr id="5" name="Imagen 4"/>
          <p:cNvPicPr>
            <a:picLocks noChangeAspect="1"/>
          </p:cNvPicPr>
          <p:nvPr/>
        </p:nvPicPr>
        <p:blipFill>
          <a:blip r:embed="rId2"/>
          <a:stretch>
            <a:fillRect/>
          </a:stretch>
        </p:blipFill>
        <p:spPr>
          <a:xfrm>
            <a:off x="6734176" y="1716881"/>
            <a:ext cx="5229225" cy="4143375"/>
          </a:xfrm>
          <a:prstGeom prst="rect">
            <a:avLst/>
          </a:prstGeom>
        </p:spPr>
      </p:pic>
    </p:spTree>
    <p:extLst>
      <p:ext uri="{BB962C8B-B14F-4D97-AF65-F5344CB8AC3E}">
        <p14:creationId xmlns:p14="http://schemas.microsoft.com/office/powerpoint/2010/main" val="1043295861"/>
      </p:ext>
    </p:extLst>
  </p:cSld>
  <p:clrMapOvr>
    <a:masterClrMapping/>
  </p:clrMapOvr>
  <p:transition>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endParaRPr lang="es-MX" dirty="0"/>
          </a:p>
        </p:txBody>
      </p:sp>
      <p:pic>
        <p:nvPicPr>
          <p:cNvPr id="4" name="Imagen 3"/>
          <p:cNvPicPr>
            <a:picLocks noChangeAspect="1"/>
          </p:cNvPicPr>
          <p:nvPr/>
        </p:nvPicPr>
        <p:blipFill>
          <a:blip r:embed="rId2"/>
          <a:stretch>
            <a:fillRect/>
          </a:stretch>
        </p:blipFill>
        <p:spPr>
          <a:xfrm>
            <a:off x="924376" y="1317328"/>
            <a:ext cx="9896024" cy="5134271"/>
          </a:xfrm>
          <a:prstGeom prst="rect">
            <a:avLst/>
          </a:prstGeom>
        </p:spPr>
      </p:pic>
    </p:spTree>
    <p:extLst>
      <p:ext uri="{BB962C8B-B14F-4D97-AF65-F5344CB8AC3E}">
        <p14:creationId xmlns:p14="http://schemas.microsoft.com/office/powerpoint/2010/main" val="1342015361"/>
      </p:ext>
    </p:extLst>
  </p:cSld>
  <p:clrMapOvr>
    <a:masterClrMapping/>
  </p:clrMapOvr>
  <p:transition>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Instalar </a:t>
            </a:r>
            <a:r>
              <a:rPr lang="es-MX" dirty="0" err="1" smtClean="0"/>
              <a:t>kubectl</a:t>
            </a:r>
            <a:r>
              <a:rPr lang="es-MX" dirty="0" smtClean="0"/>
              <a:t> y </a:t>
            </a:r>
            <a:r>
              <a:rPr lang="es-MX" dirty="0" err="1" smtClean="0"/>
              <a:t>minikube</a:t>
            </a:r>
            <a:endParaRPr lang="es-MX" dirty="0"/>
          </a:p>
        </p:txBody>
      </p:sp>
      <p:pic>
        <p:nvPicPr>
          <p:cNvPr id="4" name="Imagen 3"/>
          <p:cNvPicPr>
            <a:picLocks noChangeAspect="1"/>
          </p:cNvPicPr>
          <p:nvPr/>
        </p:nvPicPr>
        <p:blipFill>
          <a:blip r:embed="rId2"/>
          <a:stretch>
            <a:fillRect/>
          </a:stretch>
        </p:blipFill>
        <p:spPr>
          <a:xfrm>
            <a:off x="1790700" y="1374774"/>
            <a:ext cx="8194675" cy="4939647"/>
          </a:xfrm>
          <a:prstGeom prst="rect">
            <a:avLst/>
          </a:prstGeom>
        </p:spPr>
      </p:pic>
      <p:sp>
        <p:nvSpPr>
          <p:cNvPr id="5" name="Rectángulo 4"/>
          <p:cNvSpPr/>
          <p:nvPr/>
        </p:nvSpPr>
        <p:spPr>
          <a:xfrm>
            <a:off x="8089900" y="5003800"/>
            <a:ext cx="1193800" cy="711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47558709"/>
      </p:ext>
    </p:extLst>
  </p:cSld>
  <p:clrMapOvr>
    <a:masterClrMapping/>
  </p:clrMapOvr>
  <p:transition>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POD</a:t>
            </a:r>
            <a:endParaRPr lang="es-MX" dirty="0"/>
          </a:p>
        </p:txBody>
      </p:sp>
      <p:sp>
        <p:nvSpPr>
          <p:cNvPr id="3" name="Marcador de contenido 2"/>
          <p:cNvSpPr>
            <a:spLocks noGrp="1"/>
          </p:cNvSpPr>
          <p:nvPr>
            <p:ph idx="1"/>
          </p:nvPr>
        </p:nvSpPr>
        <p:spPr>
          <a:xfrm>
            <a:off x="609601" y="1484313"/>
            <a:ext cx="5816599" cy="2559049"/>
          </a:xfrm>
        </p:spPr>
        <p:txBody>
          <a:bodyPr/>
          <a:lstStyle/>
          <a:p>
            <a:pPr marL="0" indent="0">
              <a:buNone/>
            </a:pPr>
            <a:r>
              <a:rPr lang="es-MX" b="1" dirty="0" err="1">
                <a:solidFill>
                  <a:schemeClr val="accent1"/>
                </a:solidFill>
              </a:rPr>
              <a:t>Pods</a:t>
            </a:r>
            <a:endParaRPr lang="es-MX" b="1" dirty="0">
              <a:solidFill>
                <a:schemeClr val="accent1"/>
              </a:solidFill>
            </a:endParaRPr>
          </a:p>
          <a:p>
            <a:pPr marL="0" indent="0">
              <a:buNone/>
            </a:pPr>
            <a:r>
              <a:rPr lang="es-MX" dirty="0">
                <a:solidFill>
                  <a:schemeClr val="accent1"/>
                </a:solidFill>
              </a:rPr>
              <a:t>Los </a:t>
            </a:r>
            <a:r>
              <a:rPr lang="es-MX" i="1" dirty="0" err="1">
                <a:solidFill>
                  <a:schemeClr val="accent1"/>
                </a:solidFill>
              </a:rPr>
              <a:t>Pods</a:t>
            </a:r>
            <a:r>
              <a:rPr lang="es-MX" dirty="0">
                <a:solidFill>
                  <a:schemeClr val="accent1"/>
                </a:solidFill>
              </a:rPr>
              <a:t> son las unidades de computación desplegables más pequeñas que se pueden crear y gestionar en </a:t>
            </a:r>
            <a:r>
              <a:rPr lang="es-MX" dirty="0" err="1">
                <a:solidFill>
                  <a:schemeClr val="accent1"/>
                </a:solidFill>
              </a:rPr>
              <a:t>Kubernetes</a:t>
            </a:r>
            <a:r>
              <a:rPr lang="es-MX" dirty="0" smtClean="0">
                <a:solidFill>
                  <a:schemeClr val="accent1"/>
                </a:solidFill>
              </a:rPr>
              <a:t>.</a:t>
            </a:r>
            <a:endParaRPr lang="es-MX" dirty="0">
              <a:solidFill>
                <a:schemeClr val="accent1"/>
              </a:solidFill>
            </a:endParaRPr>
          </a:p>
        </p:txBody>
      </p:sp>
      <p:pic>
        <p:nvPicPr>
          <p:cNvPr id="5" name="Imagen 4"/>
          <p:cNvPicPr>
            <a:picLocks noChangeAspect="1"/>
          </p:cNvPicPr>
          <p:nvPr/>
        </p:nvPicPr>
        <p:blipFill rotWithShape="1">
          <a:blip r:embed="rId2"/>
          <a:srcRect l="3739" r="10953"/>
          <a:stretch/>
        </p:blipFill>
        <p:spPr>
          <a:xfrm>
            <a:off x="6718301" y="1484313"/>
            <a:ext cx="5143500" cy="2724150"/>
          </a:xfrm>
          <a:prstGeom prst="rect">
            <a:avLst/>
          </a:prstGeom>
        </p:spPr>
      </p:pic>
      <p:pic>
        <p:nvPicPr>
          <p:cNvPr id="6" name="Imagen 5"/>
          <p:cNvPicPr>
            <a:picLocks noChangeAspect="1"/>
          </p:cNvPicPr>
          <p:nvPr/>
        </p:nvPicPr>
        <p:blipFill>
          <a:blip r:embed="rId3"/>
          <a:stretch>
            <a:fillRect/>
          </a:stretch>
        </p:blipFill>
        <p:spPr>
          <a:xfrm>
            <a:off x="496887" y="4043362"/>
            <a:ext cx="5838825" cy="2552700"/>
          </a:xfrm>
          <a:prstGeom prst="rect">
            <a:avLst/>
          </a:prstGeom>
        </p:spPr>
      </p:pic>
      <p:pic>
        <p:nvPicPr>
          <p:cNvPr id="7" name="Imagen 6"/>
          <p:cNvPicPr>
            <a:picLocks noChangeAspect="1"/>
          </p:cNvPicPr>
          <p:nvPr/>
        </p:nvPicPr>
        <p:blipFill>
          <a:blip r:embed="rId4"/>
          <a:stretch>
            <a:fillRect/>
          </a:stretch>
        </p:blipFill>
        <p:spPr>
          <a:xfrm>
            <a:off x="7397750" y="4533900"/>
            <a:ext cx="3543300" cy="1828800"/>
          </a:xfrm>
          <a:prstGeom prst="rect">
            <a:avLst/>
          </a:prstGeom>
        </p:spPr>
      </p:pic>
    </p:spTree>
    <p:extLst>
      <p:ext uri="{BB962C8B-B14F-4D97-AF65-F5344CB8AC3E}">
        <p14:creationId xmlns:p14="http://schemas.microsoft.com/office/powerpoint/2010/main" val="293490392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YAML in </a:t>
            </a:r>
            <a:r>
              <a:rPr lang="es-MX" dirty="0" err="1" smtClean="0"/>
              <a:t>kubernetes</a:t>
            </a:r>
            <a:endParaRPr lang="es-MX" dirty="0"/>
          </a:p>
        </p:txBody>
      </p:sp>
      <p:pic>
        <p:nvPicPr>
          <p:cNvPr id="4" name="Imagen 3"/>
          <p:cNvPicPr>
            <a:picLocks noChangeAspect="1"/>
          </p:cNvPicPr>
          <p:nvPr/>
        </p:nvPicPr>
        <p:blipFill>
          <a:blip r:embed="rId2"/>
          <a:stretch>
            <a:fillRect/>
          </a:stretch>
        </p:blipFill>
        <p:spPr>
          <a:xfrm>
            <a:off x="609601" y="1444624"/>
            <a:ext cx="9967123" cy="4854575"/>
          </a:xfrm>
          <a:prstGeom prst="rect">
            <a:avLst/>
          </a:prstGeom>
        </p:spPr>
      </p:pic>
    </p:spTree>
    <p:extLst>
      <p:ext uri="{BB962C8B-B14F-4D97-AF65-F5344CB8AC3E}">
        <p14:creationId xmlns:p14="http://schemas.microsoft.com/office/powerpoint/2010/main" val="599373581"/>
      </p:ext>
    </p:extLst>
  </p:cSld>
  <p:clrMapOvr>
    <a:masterClrMapping/>
  </p:clrMapOvr>
  <p:transition>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Replication</a:t>
            </a:r>
            <a:r>
              <a:rPr lang="es-MX" dirty="0" smtClean="0"/>
              <a:t> </a:t>
            </a:r>
            <a:r>
              <a:rPr lang="es-MX" dirty="0" err="1" smtClean="0"/>
              <a:t>Controller</a:t>
            </a:r>
            <a:r>
              <a:rPr lang="es-MX" dirty="0" smtClean="0"/>
              <a:t> &amp; </a:t>
            </a:r>
            <a:r>
              <a:rPr lang="es-MX" dirty="0" err="1" smtClean="0"/>
              <a:t>Replicaset</a:t>
            </a:r>
            <a:endParaRPr lang="es-MX" dirty="0"/>
          </a:p>
        </p:txBody>
      </p:sp>
      <p:pic>
        <p:nvPicPr>
          <p:cNvPr id="4" name="Imagen 3"/>
          <p:cNvPicPr>
            <a:picLocks noChangeAspect="1"/>
          </p:cNvPicPr>
          <p:nvPr/>
        </p:nvPicPr>
        <p:blipFill>
          <a:blip r:embed="rId2"/>
          <a:stretch>
            <a:fillRect/>
          </a:stretch>
        </p:blipFill>
        <p:spPr>
          <a:xfrm>
            <a:off x="6007101" y="1425663"/>
            <a:ext cx="5657852" cy="2598209"/>
          </a:xfrm>
          <a:prstGeom prst="rect">
            <a:avLst/>
          </a:prstGeom>
        </p:spPr>
      </p:pic>
      <p:pic>
        <p:nvPicPr>
          <p:cNvPr id="5" name="Imagen 4"/>
          <p:cNvPicPr>
            <a:picLocks noChangeAspect="1"/>
          </p:cNvPicPr>
          <p:nvPr/>
        </p:nvPicPr>
        <p:blipFill>
          <a:blip r:embed="rId3"/>
          <a:stretch>
            <a:fillRect/>
          </a:stretch>
        </p:blipFill>
        <p:spPr>
          <a:xfrm>
            <a:off x="6028510" y="3855223"/>
            <a:ext cx="5795190" cy="2718288"/>
          </a:xfrm>
          <a:prstGeom prst="rect">
            <a:avLst/>
          </a:prstGeom>
        </p:spPr>
      </p:pic>
      <p:sp>
        <p:nvSpPr>
          <p:cNvPr id="6" name="Marcador de contenido 2"/>
          <p:cNvSpPr>
            <a:spLocks noGrp="1"/>
          </p:cNvSpPr>
          <p:nvPr>
            <p:ph idx="1"/>
          </p:nvPr>
        </p:nvSpPr>
        <p:spPr>
          <a:xfrm>
            <a:off x="266703" y="1508598"/>
            <a:ext cx="4940297" cy="5030548"/>
          </a:xfrm>
        </p:spPr>
        <p:txBody>
          <a:bodyPr/>
          <a:lstStyle/>
          <a:p>
            <a:r>
              <a:rPr lang="es-MX" sz="2800" dirty="0">
                <a:solidFill>
                  <a:schemeClr val="accent1"/>
                </a:solidFill>
              </a:rPr>
              <a:t>Los controladores son el cerebro de </a:t>
            </a:r>
            <a:r>
              <a:rPr lang="es-MX" sz="2800" dirty="0" err="1">
                <a:solidFill>
                  <a:schemeClr val="accent1"/>
                </a:solidFill>
              </a:rPr>
              <a:t>kubernetes</a:t>
            </a:r>
            <a:r>
              <a:rPr lang="es-MX" sz="2800" dirty="0">
                <a:solidFill>
                  <a:schemeClr val="accent1"/>
                </a:solidFill>
              </a:rPr>
              <a:t>, son procesos que monitorean los objetos de </a:t>
            </a:r>
            <a:r>
              <a:rPr lang="es-MX" sz="2800" dirty="0" err="1">
                <a:solidFill>
                  <a:schemeClr val="accent1"/>
                </a:solidFill>
              </a:rPr>
              <a:t>kubernetes</a:t>
            </a:r>
            <a:r>
              <a:rPr lang="es-MX" sz="2800" dirty="0">
                <a:solidFill>
                  <a:schemeClr val="accent1"/>
                </a:solidFill>
              </a:rPr>
              <a:t> y responden de acuerdo las circunstancias. </a:t>
            </a:r>
            <a:endParaRPr lang="es-MX" sz="2800" dirty="0" smtClean="0">
              <a:solidFill>
                <a:schemeClr val="accent1"/>
              </a:solidFill>
            </a:endParaRPr>
          </a:p>
          <a:p>
            <a:r>
              <a:rPr lang="es-MX" sz="2800" dirty="0">
                <a:solidFill>
                  <a:schemeClr val="accent1"/>
                </a:solidFill>
              </a:rPr>
              <a:t>El controlador de replicas se expande entre </a:t>
            </a:r>
            <a:r>
              <a:rPr lang="es-MX" sz="2800" dirty="0" err="1">
                <a:solidFill>
                  <a:schemeClr val="accent1"/>
                </a:solidFill>
              </a:rPr>
              <a:t>multiples</a:t>
            </a:r>
            <a:r>
              <a:rPr lang="es-MX" sz="2800" dirty="0">
                <a:solidFill>
                  <a:schemeClr val="accent1"/>
                </a:solidFill>
              </a:rPr>
              <a:t> nodos del </a:t>
            </a:r>
            <a:r>
              <a:rPr lang="es-MX" sz="2800" dirty="0" err="1">
                <a:solidFill>
                  <a:schemeClr val="accent1"/>
                </a:solidFill>
              </a:rPr>
              <a:t>cluster</a:t>
            </a:r>
            <a:r>
              <a:rPr lang="es-MX" sz="2800" dirty="0">
                <a:solidFill>
                  <a:schemeClr val="accent1"/>
                </a:solidFill>
              </a:rPr>
              <a:t>. </a:t>
            </a:r>
          </a:p>
        </p:txBody>
      </p:sp>
    </p:spTree>
    <p:extLst>
      <p:ext uri="{BB962C8B-B14F-4D97-AF65-F5344CB8AC3E}">
        <p14:creationId xmlns:p14="http://schemas.microsoft.com/office/powerpoint/2010/main" val="59752812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endParaRPr lang="es-MX" dirty="0"/>
          </a:p>
        </p:txBody>
      </p:sp>
      <p:pic>
        <p:nvPicPr>
          <p:cNvPr id="4" name="Imagen 3"/>
          <p:cNvPicPr>
            <a:picLocks noChangeAspect="1"/>
          </p:cNvPicPr>
          <p:nvPr/>
        </p:nvPicPr>
        <p:blipFill>
          <a:blip r:embed="rId2"/>
          <a:stretch>
            <a:fillRect/>
          </a:stretch>
        </p:blipFill>
        <p:spPr>
          <a:xfrm>
            <a:off x="717550" y="1511300"/>
            <a:ext cx="10839452" cy="4859530"/>
          </a:xfrm>
          <a:prstGeom prst="rect">
            <a:avLst/>
          </a:prstGeom>
        </p:spPr>
      </p:pic>
    </p:spTree>
    <p:extLst>
      <p:ext uri="{BB962C8B-B14F-4D97-AF65-F5344CB8AC3E}">
        <p14:creationId xmlns:p14="http://schemas.microsoft.com/office/powerpoint/2010/main" val="2953812266"/>
      </p:ext>
    </p:extLst>
  </p:cSld>
  <p:clrMapOvr>
    <a:masterClrMapping/>
  </p:clrMapOvr>
  <p:transition>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Rollout</a:t>
            </a:r>
            <a:r>
              <a:rPr lang="es-MX" dirty="0" smtClean="0"/>
              <a:t> &amp; </a:t>
            </a:r>
            <a:r>
              <a:rPr lang="es-MX" dirty="0" err="1" smtClean="0"/>
              <a:t>Versioning</a:t>
            </a:r>
            <a:endParaRPr lang="es-MX" dirty="0"/>
          </a:p>
        </p:txBody>
      </p:sp>
      <p:pic>
        <p:nvPicPr>
          <p:cNvPr id="4" name="Imagen 3"/>
          <p:cNvPicPr>
            <a:picLocks noChangeAspect="1"/>
          </p:cNvPicPr>
          <p:nvPr/>
        </p:nvPicPr>
        <p:blipFill>
          <a:blip r:embed="rId2"/>
          <a:stretch>
            <a:fillRect/>
          </a:stretch>
        </p:blipFill>
        <p:spPr>
          <a:xfrm>
            <a:off x="1091258" y="1922462"/>
            <a:ext cx="9554517" cy="4160838"/>
          </a:xfrm>
          <a:prstGeom prst="rect">
            <a:avLst/>
          </a:prstGeom>
        </p:spPr>
      </p:pic>
    </p:spTree>
    <p:extLst>
      <p:ext uri="{BB962C8B-B14F-4D97-AF65-F5344CB8AC3E}">
        <p14:creationId xmlns:p14="http://schemas.microsoft.com/office/powerpoint/2010/main" val="3579528625"/>
      </p:ext>
    </p:extLst>
  </p:cSld>
  <p:clrMapOvr>
    <a:masterClrMapping/>
  </p:clrMapOvr>
  <p:transition>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Deployment</a:t>
            </a:r>
            <a:r>
              <a:rPr lang="es-MX" dirty="0" smtClean="0"/>
              <a:t> </a:t>
            </a:r>
            <a:r>
              <a:rPr lang="es-MX" dirty="0" err="1" smtClean="0"/>
              <a:t>Statregy</a:t>
            </a:r>
            <a:endParaRPr lang="es-MX" dirty="0"/>
          </a:p>
        </p:txBody>
      </p:sp>
      <p:pic>
        <p:nvPicPr>
          <p:cNvPr id="4" name="Imagen 3"/>
          <p:cNvPicPr>
            <a:picLocks noChangeAspect="1"/>
          </p:cNvPicPr>
          <p:nvPr/>
        </p:nvPicPr>
        <p:blipFill>
          <a:blip r:embed="rId2"/>
          <a:stretch>
            <a:fillRect/>
          </a:stretch>
        </p:blipFill>
        <p:spPr>
          <a:xfrm>
            <a:off x="533401" y="1522412"/>
            <a:ext cx="11207749" cy="4819332"/>
          </a:xfrm>
          <a:prstGeom prst="rect">
            <a:avLst/>
          </a:prstGeom>
        </p:spPr>
      </p:pic>
    </p:spTree>
    <p:extLst>
      <p:ext uri="{BB962C8B-B14F-4D97-AF65-F5344CB8AC3E}">
        <p14:creationId xmlns:p14="http://schemas.microsoft.com/office/powerpoint/2010/main" val="1120997136"/>
      </p:ext>
    </p:extLst>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La matriz del infierno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459" y="1304192"/>
            <a:ext cx="9467850" cy="5257800"/>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5859" y="1401640"/>
            <a:ext cx="9315450" cy="5324475"/>
          </a:xfrm>
          <a:prstGeom prst="rect">
            <a:avLst/>
          </a:prstGeom>
        </p:spPr>
      </p:pic>
    </p:spTree>
    <p:extLst>
      <p:ext uri="{BB962C8B-B14F-4D97-AF65-F5344CB8AC3E}">
        <p14:creationId xmlns:p14="http://schemas.microsoft.com/office/powerpoint/2010/main" val="366944992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29" name="Grupo 28"/>
          <p:cNvGrpSpPr/>
          <p:nvPr/>
        </p:nvGrpSpPr>
        <p:grpSpPr>
          <a:xfrm>
            <a:off x="940514" y="1910343"/>
            <a:ext cx="2401712" cy="2921304"/>
            <a:chOff x="940514" y="1910343"/>
            <a:chExt cx="2401712" cy="2921304"/>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9493" y="3328085"/>
              <a:ext cx="571839" cy="1317717"/>
            </a:xfrm>
            <a:prstGeom prst="rect">
              <a:avLst/>
            </a:prstGeom>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370" y="3758781"/>
              <a:ext cx="386425" cy="887021"/>
            </a:xfrm>
            <a:prstGeom prst="rect">
              <a:avLst/>
            </a:prstGeom>
          </p:spPr>
        </p:pic>
        <p:grpSp>
          <p:nvGrpSpPr>
            <p:cNvPr id="14" name="Grupo 13"/>
            <p:cNvGrpSpPr/>
            <p:nvPr/>
          </p:nvGrpSpPr>
          <p:grpSpPr>
            <a:xfrm>
              <a:off x="940514" y="1910343"/>
              <a:ext cx="2401712" cy="2921304"/>
              <a:chOff x="800100" y="939496"/>
              <a:chExt cx="2401712" cy="2921304"/>
            </a:xfrm>
          </p:grpSpPr>
          <p:sp>
            <p:nvSpPr>
              <p:cNvPr id="11" name="Rectángulo 1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725974" y="2682632"/>
              <a:ext cx="787395" cy="369332"/>
            </a:xfrm>
            <a:prstGeom prst="rect">
              <a:avLst/>
            </a:prstGeom>
            <a:noFill/>
          </p:spPr>
          <p:txBody>
            <a:bodyPr wrap="none" rtlCol="0">
              <a:spAutoFit/>
            </a:bodyPr>
            <a:lstStyle/>
            <a:p>
              <a:r>
                <a:rPr lang="es-MX" dirty="0" smtClean="0"/>
                <a:t>Pérez</a:t>
              </a:r>
              <a:endParaRPr lang="es-MX" dirty="0"/>
            </a:p>
          </p:txBody>
        </p:sp>
      </p:grpSp>
      <p:grpSp>
        <p:nvGrpSpPr>
          <p:cNvPr id="31" name="Grupo 30"/>
          <p:cNvGrpSpPr/>
          <p:nvPr/>
        </p:nvGrpSpPr>
        <p:grpSpPr>
          <a:xfrm>
            <a:off x="7695477" y="1910343"/>
            <a:ext cx="2401712" cy="2921304"/>
            <a:chOff x="7695477" y="1910343"/>
            <a:chExt cx="2401712" cy="2921304"/>
          </a:xfrm>
        </p:grpSpPr>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8632" y="3328085"/>
              <a:ext cx="571840" cy="1317719"/>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40876" y="3758784"/>
              <a:ext cx="318309" cy="887020"/>
            </a:xfrm>
            <a:prstGeom prst="rect">
              <a:avLst/>
            </a:prstGeom>
          </p:spPr>
        </p:pic>
        <p:grpSp>
          <p:nvGrpSpPr>
            <p:cNvPr id="18" name="Grupo 17"/>
            <p:cNvGrpSpPr/>
            <p:nvPr/>
          </p:nvGrpSpPr>
          <p:grpSpPr>
            <a:xfrm>
              <a:off x="7695477" y="1910343"/>
              <a:ext cx="2401712" cy="2921304"/>
              <a:chOff x="5657143" y="807535"/>
              <a:chExt cx="2401712" cy="2921304"/>
            </a:xfrm>
          </p:grpSpPr>
          <p:sp>
            <p:nvSpPr>
              <p:cNvPr id="16" name="Rectángulo 15"/>
              <p:cNvSpPr/>
              <p:nvPr/>
            </p:nvSpPr>
            <p:spPr>
              <a:xfrm>
                <a:off x="5657143" y="2039435"/>
                <a:ext cx="2401712" cy="1689404"/>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Triángulo isósceles 16"/>
              <p:cNvSpPr/>
              <p:nvPr/>
            </p:nvSpPr>
            <p:spPr>
              <a:xfrm>
                <a:off x="5657143" y="807535"/>
                <a:ext cx="2401712" cy="1231900"/>
              </a:xfrm>
              <a:prstGeom prst="triangl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0" name="CuadroTexto 19"/>
            <p:cNvSpPr txBox="1"/>
            <p:nvPr/>
          </p:nvSpPr>
          <p:spPr>
            <a:xfrm>
              <a:off x="8432103" y="2676173"/>
              <a:ext cx="928459" cy="369332"/>
            </a:xfrm>
            <a:prstGeom prst="rect">
              <a:avLst/>
            </a:prstGeom>
            <a:noFill/>
          </p:spPr>
          <p:txBody>
            <a:bodyPr wrap="none" rtlCol="0">
              <a:spAutoFit/>
            </a:bodyPr>
            <a:lstStyle/>
            <a:p>
              <a:r>
                <a:rPr lang="es-MX" dirty="0" smtClean="0"/>
                <a:t>Gómez</a:t>
              </a:r>
            </a:p>
          </p:txBody>
        </p:sp>
      </p:grpSp>
      <p:grpSp>
        <p:nvGrpSpPr>
          <p:cNvPr id="28" name="Grupo 27"/>
          <p:cNvGrpSpPr/>
          <p:nvPr/>
        </p:nvGrpSpPr>
        <p:grpSpPr>
          <a:xfrm>
            <a:off x="1081619" y="3143419"/>
            <a:ext cx="1038053" cy="1502383"/>
            <a:chOff x="1081619" y="3143419"/>
            <a:chExt cx="1038053" cy="1502383"/>
          </a:xfrm>
        </p:grpSpPr>
        <p:pic>
          <p:nvPicPr>
            <p:cNvPr id="5" name="Imagen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05845" y="3328085"/>
              <a:ext cx="513827" cy="1317717"/>
            </a:xfrm>
            <a:prstGeom prst="rect">
              <a:avLst/>
            </a:prstGeom>
          </p:spPr>
        </p:pic>
        <p:sp>
          <p:nvSpPr>
            <p:cNvPr id="21" name="CuadroTexto 20"/>
            <p:cNvSpPr txBox="1"/>
            <p:nvPr/>
          </p:nvSpPr>
          <p:spPr>
            <a:xfrm>
              <a:off x="1081619"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0" name="Grupo 29"/>
          <p:cNvGrpSpPr/>
          <p:nvPr/>
        </p:nvGrpSpPr>
        <p:grpSpPr>
          <a:xfrm>
            <a:off x="7847066" y="3143419"/>
            <a:ext cx="1093733" cy="1502385"/>
            <a:chOff x="7847066" y="3143419"/>
            <a:chExt cx="1093733" cy="1502385"/>
          </a:xfrm>
        </p:grpSpPr>
        <p:pic>
          <p:nvPicPr>
            <p:cNvPr id="8" name="Imagen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6972" y="3328085"/>
              <a:ext cx="513827" cy="1317719"/>
            </a:xfrm>
            <a:prstGeom prst="rect">
              <a:avLst/>
            </a:prstGeom>
          </p:spPr>
        </p:pic>
        <p:sp>
          <p:nvSpPr>
            <p:cNvPr id="22" name="CuadroTexto 21"/>
            <p:cNvSpPr txBox="1"/>
            <p:nvPr/>
          </p:nvSpPr>
          <p:spPr>
            <a:xfrm>
              <a:off x="7847066" y="3143419"/>
              <a:ext cx="671979" cy="369332"/>
            </a:xfrm>
            <a:prstGeom prst="rect">
              <a:avLst/>
            </a:prstGeom>
            <a:noFill/>
          </p:spPr>
          <p:txBody>
            <a:bodyPr wrap="none" rtlCol="0">
              <a:spAutoFit/>
            </a:bodyPr>
            <a:lstStyle/>
            <a:p>
              <a:r>
                <a:rPr lang="es-MX" dirty="0" smtClean="0"/>
                <a:t>Jos</a:t>
              </a:r>
              <a:r>
                <a:rPr lang="es-MX" dirty="0"/>
                <a:t>é</a:t>
              </a:r>
            </a:p>
          </p:txBody>
        </p:sp>
      </p:grpSp>
      <p:grpSp>
        <p:nvGrpSpPr>
          <p:cNvPr id="32" name="Grupo 31"/>
          <p:cNvGrpSpPr/>
          <p:nvPr/>
        </p:nvGrpSpPr>
        <p:grpSpPr>
          <a:xfrm>
            <a:off x="3438298" y="2235040"/>
            <a:ext cx="3885546" cy="1859702"/>
            <a:chOff x="3438298" y="2235040"/>
            <a:chExt cx="3885546" cy="1859702"/>
          </a:xfrm>
        </p:grpSpPr>
        <p:pic>
          <p:nvPicPr>
            <p:cNvPr id="12" name="Imagen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11343" y="2777023"/>
              <a:ext cx="513828" cy="1317719"/>
            </a:xfrm>
            <a:prstGeom prst="rect">
              <a:avLst/>
            </a:prstGeom>
          </p:spPr>
        </p:pic>
        <p:sp>
          <p:nvSpPr>
            <p:cNvPr id="23" name="CuadroTexto 22"/>
            <p:cNvSpPr txBox="1"/>
            <p:nvPr/>
          </p:nvSpPr>
          <p:spPr>
            <a:xfrm>
              <a:off x="5843952" y="2306840"/>
              <a:ext cx="1479892" cy="369332"/>
            </a:xfrm>
            <a:prstGeom prst="rect">
              <a:avLst/>
            </a:prstGeom>
            <a:noFill/>
          </p:spPr>
          <p:txBody>
            <a:bodyPr wrap="none" rtlCol="0">
              <a:spAutoFit/>
            </a:bodyPr>
            <a:lstStyle/>
            <a:p>
              <a:r>
                <a:rPr lang="es-MX" dirty="0" smtClean="0"/>
                <a:t>José Gómez</a:t>
              </a:r>
              <a:endParaRPr lang="es-MX" dirty="0"/>
            </a:p>
          </p:txBody>
        </p:sp>
        <p:sp>
          <p:nvSpPr>
            <p:cNvPr id="25" name="Llamada rectangular redondeada 24"/>
            <p:cNvSpPr/>
            <p:nvPr/>
          </p:nvSpPr>
          <p:spPr>
            <a:xfrm>
              <a:off x="5843952" y="2235040"/>
              <a:ext cx="1479892" cy="447592"/>
            </a:xfrm>
            <a:prstGeom prst="wedgeRoundRectCallout">
              <a:avLst>
                <a:gd name="adj1" fmla="val -44004"/>
                <a:gd name="adj2" fmla="val 90874"/>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CuadroTexto 25"/>
            <p:cNvSpPr txBox="1"/>
            <p:nvPr/>
          </p:nvSpPr>
          <p:spPr>
            <a:xfrm>
              <a:off x="3438298" y="2306840"/>
              <a:ext cx="1338828" cy="369332"/>
            </a:xfrm>
            <a:prstGeom prst="rect">
              <a:avLst/>
            </a:prstGeom>
            <a:noFill/>
          </p:spPr>
          <p:txBody>
            <a:bodyPr wrap="none" rtlCol="0">
              <a:spAutoFit/>
            </a:bodyPr>
            <a:lstStyle/>
            <a:p>
              <a:r>
                <a:rPr lang="es-MX" dirty="0" smtClean="0"/>
                <a:t>José Pérez</a:t>
              </a:r>
              <a:endParaRPr lang="es-MX" dirty="0"/>
            </a:p>
          </p:txBody>
        </p:sp>
        <p:sp>
          <p:nvSpPr>
            <p:cNvPr id="27" name="Llamada rectangular redondeada 26"/>
            <p:cNvSpPr/>
            <p:nvPr/>
          </p:nvSpPr>
          <p:spPr>
            <a:xfrm>
              <a:off x="3438298" y="2235040"/>
              <a:ext cx="1479892" cy="447592"/>
            </a:xfrm>
            <a:prstGeom prst="wedgeRoundRectCallout">
              <a:avLst>
                <a:gd name="adj1" fmla="val 64984"/>
                <a:gd name="adj2" fmla="val 93711"/>
                <a:gd name="adj3" fmla="val 16667"/>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3" name="CuadroTexto 32"/>
          <p:cNvSpPr txBox="1"/>
          <p:nvPr/>
        </p:nvSpPr>
        <p:spPr>
          <a:xfrm>
            <a:off x="1417608" y="5156200"/>
            <a:ext cx="1415772" cy="369332"/>
          </a:xfrm>
          <a:prstGeom prst="rect">
            <a:avLst/>
          </a:prstGeom>
          <a:noFill/>
        </p:spPr>
        <p:txBody>
          <a:bodyPr wrap="none" rtlCol="0">
            <a:spAutoFit/>
          </a:bodyPr>
          <a:lstStyle/>
          <a:p>
            <a:r>
              <a:rPr lang="es-MX" dirty="0" err="1" smtClean="0"/>
              <a:t>Namespace</a:t>
            </a:r>
            <a:endParaRPr lang="es-MX" dirty="0"/>
          </a:p>
        </p:txBody>
      </p:sp>
      <p:sp>
        <p:nvSpPr>
          <p:cNvPr id="34" name="CuadroTexto 33"/>
          <p:cNvSpPr txBox="1"/>
          <p:nvPr/>
        </p:nvSpPr>
        <p:spPr>
          <a:xfrm>
            <a:off x="8183055" y="5156200"/>
            <a:ext cx="1415772" cy="369332"/>
          </a:xfrm>
          <a:prstGeom prst="rect">
            <a:avLst/>
          </a:prstGeom>
          <a:noFill/>
        </p:spPr>
        <p:txBody>
          <a:bodyPr wrap="none" rtlCol="0">
            <a:spAutoFit/>
          </a:bodyPr>
          <a:lstStyle/>
          <a:p>
            <a:r>
              <a:rPr lang="es-MX" dirty="0" err="1" smtClean="0"/>
              <a:t>Namespace</a:t>
            </a:r>
            <a:endParaRPr lang="es-MX" dirty="0"/>
          </a:p>
        </p:txBody>
      </p:sp>
      <p:sp>
        <p:nvSpPr>
          <p:cNvPr id="35" name="Pergamino vertical 34"/>
          <p:cNvSpPr/>
          <p:nvPr/>
        </p:nvSpPr>
        <p:spPr>
          <a:xfrm>
            <a:off x="1055925"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Pergamino vertical 35"/>
          <p:cNvSpPr/>
          <p:nvPr/>
        </p:nvSpPr>
        <p:spPr>
          <a:xfrm>
            <a:off x="7830802" y="378721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8225062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1" name="Grupo 10"/>
          <p:cNvGrpSpPr/>
          <p:nvPr/>
        </p:nvGrpSpPr>
        <p:grpSpPr>
          <a:xfrm>
            <a:off x="4964109" y="1515484"/>
            <a:ext cx="2401712" cy="2921304"/>
            <a:chOff x="4496514" y="1910343"/>
            <a:chExt cx="2401712" cy="2921304"/>
          </a:xfrm>
        </p:grpSpPr>
        <p:grpSp>
          <p:nvGrpSpPr>
            <p:cNvPr id="7" name="Grupo 6"/>
            <p:cNvGrpSpPr/>
            <p:nvPr/>
          </p:nvGrpSpPr>
          <p:grpSpPr>
            <a:xfrm>
              <a:off x="4496514" y="1910343"/>
              <a:ext cx="2401712" cy="2921304"/>
              <a:chOff x="800100" y="939496"/>
              <a:chExt cx="2401712" cy="2921304"/>
            </a:xfrm>
          </p:grpSpPr>
          <p:sp>
            <p:nvSpPr>
              <p:cNvPr id="9" name="Rectángulo 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Triángulo isósceles 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8" name="CuadroTexto 7"/>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23" name="Grupo 22"/>
          <p:cNvGrpSpPr/>
          <p:nvPr/>
        </p:nvGrpSpPr>
        <p:grpSpPr>
          <a:xfrm>
            <a:off x="8954214" y="1515484"/>
            <a:ext cx="2401712" cy="2921304"/>
            <a:chOff x="7823914" y="1910343"/>
            <a:chExt cx="2401712" cy="2921304"/>
          </a:xfrm>
        </p:grpSpPr>
        <p:grpSp>
          <p:nvGrpSpPr>
            <p:cNvPr id="13" name="Grupo 12"/>
            <p:cNvGrpSpPr/>
            <p:nvPr/>
          </p:nvGrpSpPr>
          <p:grpSpPr>
            <a:xfrm>
              <a:off x="7823914" y="1910343"/>
              <a:ext cx="2401712" cy="2921304"/>
              <a:chOff x="800100" y="939496"/>
              <a:chExt cx="2401712" cy="2921304"/>
            </a:xfrm>
          </p:grpSpPr>
          <p:sp>
            <p:nvSpPr>
              <p:cNvPr id="15" name="Rectángulo 14"/>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6" name="Triángulo isósceles 15"/>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4" name="CuadroTexto 13"/>
            <p:cNvSpPr txBox="1"/>
            <p:nvPr/>
          </p:nvSpPr>
          <p:spPr>
            <a:xfrm>
              <a:off x="8342532" y="2648496"/>
              <a:ext cx="1364476" cy="369332"/>
            </a:xfrm>
            <a:prstGeom prst="rect">
              <a:avLst/>
            </a:prstGeom>
            <a:noFill/>
          </p:spPr>
          <p:txBody>
            <a:bodyPr wrap="none" rtlCol="0">
              <a:spAutoFit/>
            </a:bodyPr>
            <a:lstStyle/>
            <a:p>
              <a:r>
                <a:rPr lang="es-MX" dirty="0" err="1" smtClean="0"/>
                <a:t>kube-public</a:t>
              </a:r>
              <a:endParaRPr lang="es-MX" dirty="0"/>
            </a:p>
          </p:txBody>
        </p:sp>
      </p:grpSp>
      <p:grpSp>
        <p:nvGrpSpPr>
          <p:cNvPr id="22" name="Grupo 21"/>
          <p:cNvGrpSpPr/>
          <p:nvPr/>
        </p:nvGrpSpPr>
        <p:grpSpPr>
          <a:xfrm>
            <a:off x="882080" y="1515484"/>
            <a:ext cx="2401712" cy="2921304"/>
            <a:chOff x="1194701" y="1910343"/>
            <a:chExt cx="2401712" cy="2921304"/>
          </a:xfrm>
        </p:grpSpPr>
        <p:grpSp>
          <p:nvGrpSpPr>
            <p:cNvPr id="18" name="Grupo 17"/>
            <p:cNvGrpSpPr/>
            <p:nvPr/>
          </p:nvGrpSpPr>
          <p:grpSpPr>
            <a:xfrm>
              <a:off x="1194701" y="1910343"/>
              <a:ext cx="240171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1649199" y="2619132"/>
              <a:ext cx="1492716" cy="369332"/>
            </a:xfrm>
            <a:prstGeom prst="rect">
              <a:avLst/>
            </a:prstGeom>
            <a:noFill/>
          </p:spPr>
          <p:txBody>
            <a:bodyPr wrap="none" rtlCol="0">
              <a:spAutoFit/>
            </a:bodyPr>
            <a:lstStyle/>
            <a:p>
              <a:r>
                <a:rPr lang="es-MX" dirty="0" err="1" smtClean="0"/>
                <a:t>kube-system</a:t>
              </a:r>
              <a:endParaRPr lang="es-MX" dirty="0"/>
            </a:p>
          </p:txBody>
        </p:sp>
      </p:grpSp>
      <p:sp>
        <p:nvSpPr>
          <p:cNvPr id="24" name="Elipse 23"/>
          <p:cNvSpPr/>
          <p:nvPr/>
        </p:nvSpPr>
        <p:spPr>
          <a:xfrm>
            <a:off x="6438015"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5891915"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5429700"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7" name="Elipse 26"/>
          <p:cNvSpPr/>
          <p:nvPr/>
        </p:nvSpPr>
        <p:spPr>
          <a:xfrm>
            <a:off x="10395121"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Rectángulo 27"/>
          <p:cNvSpPr/>
          <p:nvPr/>
        </p:nvSpPr>
        <p:spPr>
          <a:xfrm>
            <a:off x="9849021"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9386806"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0" name="Elipse 29"/>
          <p:cNvSpPr/>
          <p:nvPr/>
        </p:nvSpPr>
        <p:spPr>
          <a:xfrm>
            <a:off x="2241499" y="35847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1" name="Rectángulo 30"/>
          <p:cNvSpPr/>
          <p:nvPr/>
        </p:nvSpPr>
        <p:spPr>
          <a:xfrm>
            <a:off x="1695399" y="29062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2" name="Triángulo isósceles 31"/>
          <p:cNvSpPr/>
          <p:nvPr/>
        </p:nvSpPr>
        <p:spPr>
          <a:xfrm>
            <a:off x="1233184" y="35847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nvGrpSpPr>
          <p:cNvPr id="38" name="Grupo 37"/>
          <p:cNvGrpSpPr/>
          <p:nvPr/>
        </p:nvGrpSpPr>
        <p:grpSpPr>
          <a:xfrm>
            <a:off x="2923095" y="3724429"/>
            <a:ext cx="2401712" cy="2921304"/>
            <a:chOff x="4496514" y="1910343"/>
            <a:chExt cx="2401712" cy="2921304"/>
          </a:xfrm>
        </p:grpSpPr>
        <p:grpSp>
          <p:nvGrpSpPr>
            <p:cNvPr id="39" name="Grupo 38"/>
            <p:cNvGrpSpPr/>
            <p:nvPr/>
          </p:nvGrpSpPr>
          <p:grpSpPr>
            <a:xfrm>
              <a:off x="4496514" y="1910343"/>
              <a:ext cx="2401712" cy="2921304"/>
              <a:chOff x="800100" y="939496"/>
              <a:chExt cx="2401712" cy="2921304"/>
            </a:xfrm>
          </p:grpSpPr>
          <p:sp>
            <p:nvSpPr>
              <p:cNvPr id="41" name="Rectángulo 40"/>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Triángulo isósceles 41"/>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0" name="CuadroTexto 39"/>
            <p:cNvSpPr txBox="1"/>
            <p:nvPr/>
          </p:nvSpPr>
          <p:spPr>
            <a:xfrm>
              <a:off x="5260113" y="2619132"/>
              <a:ext cx="556563" cy="369332"/>
            </a:xfrm>
            <a:prstGeom prst="rect">
              <a:avLst/>
            </a:prstGeom>
            <a:noFill/>
          </p:spPr>
          <p:txBody>
            <a:bodyPr wrap="none" rtlCol="0">
              <a:spAutoFit/>
            </a:bodyPr>
            <a:lstStyle/>
            <a:p>
              <a:r>
                <a:rPr lang="es-MX" dirty="0" err="1" smtClean="0"/>
                <a:t>dev</a:t>
              </a:r>
              <a:endParaRPr lang="es-MX" dirty="0"/>
            </a:p>
          </p:txBody>
        </p:sp>
      </p:grpSp>
      <p:grpSp>
        <p:nvGrpSpPr>
          <p:cNvPr id="43" name="Grupo 42"/>
          <p:cNvGrpSpPr/>
          <p:nvPr/>
        </p:nvGrpSpPr>
        <p:grpSpPr>
          <a:xfrm>
            <a:off x="6985094" y="3724429"/>
            <a:ext cx="2401712" cy="2921304"/>
            <a:chOff x="4496514" y="1910343"/>
            <a:chExt cx="2401712" cy="2921304"/>
          </a:xfrm>
        </p:grpSpPr>
        <p:grpSp>
          <p:nvGrpSpPr>
            <p:cNvPr id="44" name="Grupo 43"/>
            <p:cNvGrpSpPr/>
            <p:nvPr/>
          </p:nvGrpSpPr>
          <p:grpSpPr>
            <a:xfrm>
              <a:off x="4496514" y="1910343"/>
              <a:ext cx="2401712" cy="2921304"/>
              <a:chOff x="800100" y="939496"/>
              <a:chExt cx="2401712" cy="2921304"/>
            </a:xfrm>
          </p:grpSpPr>
          <p:sp>
            <p:nvSpPr>
              <p:cNvPr id="46" name="Rectángulo 45"/>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7" name="Triángulo isósceles 46"/>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45" name="CuadroTexto 44"/>
            <p:cNvSpPr txBox="1"/>
            <p:nvPr/>
          </p:nvSpPr>
          <p:spPr>
            <a:xfrm>
              <a:off x="5260113" y="2619132"/>
              <a:ext cx="646331" cy="369332"/>
            </a:xfrm>
            <a:prstGeom prst="rect">
              <a:avLst/>
            </a:prstGeom>
            <a:noFill/>
          </p:spPr>
          <p:txBody>
            <a:bodyPr wrap="none" rtlCol="0">
              <a:spAutoFit/>
            </a:bodyPr>
            <a:lstStyle/>
            <a:p>
              <a:r>
                <a:rPr lang="es-MX" dirty="0" err="1" smtClean="0"/>
                <a:t>prod</a:t>
              </a:r>
              <a:endParaRPr lang="es-MX" dirty="0"/>
            </a:p>
          </p:txBody>
        </p:sp>
      </p:grpSp>
      <p:sp>
        <p:nvSpPr>
          <p:cNvPr id="48" name="Elipse 47"/>
          <p:cNvSpPr/>
          <p:nvPr/>
        </p:nvSpPr>
        <p:spPr>
          <a:xfrm>
            <a:off x="4332505" y="5889581"/>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9" name="Rectángulo 48"/>
          <p:cNvSpPr/>
          <p:nvPr/>
        </p:nvSpPr>
        <p:spPr>
          <a:xfrm>
            <a:off x="3786405" y="521113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0" name="Triángulo isósceles 49"/>
          <p:cNvSpPr/>
          <p:nvPr/>
        </p:nvSpPr>
        <p:spPr>
          <a:xfrm>
            <a:off x="3324190" y="5889581"/>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1" name="Elipse 50"/>
          <p:cNvSpPr/>
          <p:nvPr/>
        </p:nvSpPr>
        <p:spPr>
          <a:xfrm>
            <a:off x="8525900" y="582734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2" name="Rectángulo 51"/>
          <p:cNvSpPr/>
          <p:nvPr/>
        </p:nvSpPr>
        <p:spPr>
          <a:xfrm>
            <a:off x="7979800" y="514890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3" name="Triángulo isósceles 52"/>
          <p:cNvSpPr/>
          <p:nvPr/>
        </p:nvSpPr>
        <p:spPr>
          <a:xfrm>
            <a:off x="7517585" y="582734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5119283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P spid="32" grpId="0" animBg="1"/>
      <p:bldP spid="48" grpId="0" animBg="1"/>
      <p:bldP spid="49" grpId="0" animBg="1"/>
      <p:bldP spid="50" grpId="0" animBg="1"/>
      <p:bldP spid="51" grpId="0" animBg="1"/>
      <p:bldP spid="52" grpId="0" animBg="1"/>
      <p:bldP spid="5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4" name="Grupo 3"/>
          <p:cNvGrpSpPr/>
          <p:nvPr/>
        </p:nvGrpSpPr>
        <p:grpSpPr>
          <a:xfrm>
            <a:off x="735009" y="1477384"/>
            <a:ext cx="2401712" cy="2921304"/>
            <a:chOff x="4496514" y="1910343"/>
            <a:chExt cx="2401712" cy="2921304"/>
          </a:xfrm>
        </p:grpSpPr>
        <p:grpSp>
          <p:nvGrpSpPr>
            <p:cNvPr id="5" name="Grupo 4"/>
            <p:cNvGrpSpPr/>
            <p:nvPr/>
          </p:nvGrpSpPr>
          <p:grpSpPr>
            <a:xfrm>
              <a:off x="4496514" y="1910343"/>
              <a:ext cx="2401712" cy="2921304"/>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5260113" y="2619132"/>
              <a:ext cx="877163" cy="369332"/>
            </a:xfrm>
            <a:prstGeom prst="rect">
              <a:avLst/>
            </a:prstGeom>
            <a:noFill/>
          </p:spPr>
          <p:txBody>
            <a:bodyPr wrap="none" rtlCol="0">
              <a:spAutoFit/>
            </a:bodyPr>
            <a:lstStyle/>
            <a:p>
              <a:r>
                <a:rPr lang="es-MX" dirty="0" smtClean="0"/>
                <a:t>default</a:t>
              </a:r>
              <a:endParaRPr lang="es-MX" dirty="0"/>
            </a:p>
          </p:txBody>
        </p:sp>
      </p:grpSp>
      <p:grpSp>
        <p:nvGrpSpPr>
          <p:cNvPr id="9" name="Grupo 8"/>
          <p:cNvGrpSpPr/>
          <p:nvPr/>
        </p:nvGrpSpPr>
        <p:grpSpPr>
          <a:xfrm>
            <a:off x="8370014" y="1477384"/>
            <a:ext cx="2401712" cy="2921304"/>
            <a:chOff x="7823914" y="1910343"/>
            <a:chExt cx="2401712" cy="2921304"/>
          </a:xfrm>
        </p:grpSpPr>
        <p:grpSp>
          <p:nvGrpSpPr>
            <p:cNvPr id="10" name="Grupo 9"/>
            <p:cNvGrpSpPr/>
            <p:nvPr/>
          </p:nvGrpSpPr>
          <p:grpSpPr>
            <a:xfrm>
              <a:off x="7823914" y="1910343"/>
              <a:ext cx="2401712" cy="2921304"/>
              <a:chOff x="800100" y="939496"/>
              <a:chExt cx="2401712" cy="2921304"/>
            </a:xfrm>
          </p:grpSpPr>
          <p:sp>
            <p:nvSpPr>
              <p:cNvPr id="12" name="Rectángulo 11"/>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3" name="Triángulo isósceles 12"/>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1" name="CuadroTexto 10"/>
            <p:cNvSpPr txBox="1"/>
            <p:nvPr/>
          </p:nvSpPr>
          <p:spPr>
            <a:xfrm>
              <a:off x="8746488" y="2636526"/>
              <a:ext cx="556563" cy="369332"/>
            </a:xfrm>
            <a:prstGeom prst="rect">
              <a:avLst/>
            </a:prstGeom>
            <a:noFill/>
          </p:spPr>
          <p:txBody>
            <a:bodyPr wrap="none" rtlCol="0">
              <a:spAutoFit/>
            </a:bodyPr>
            <a:lstStyle/>
            <a:p>
              <a:r>
                <a:rPr lang="es-MX" dirty="0" err="1" smtClean="0"/>
                <a:t>dev</a:t>
              </a:r>
              <a:endParaRPr lang="es-MX" dirty="0"/>
            </a:p>
          </p:txBody>
        </p:sp>
      </p:grpSp>
      <p:sp>
        <p:nvSpPr>
          <p:cNvPr id="14" name="Elipse 13"/>
          <p:cNvSpPr/>
          <p:nvPr/>
        </p:nvSpPr>
        <p:spPr>
          <a:xfrm>
            <a:off x="2208915"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5" name="Rectángulo 14"/>
          <p:cNvSpPr/>
          <p:nvPr/>
        </p:nvSpPr>
        <p:spPr>
          <a:xfrm>
            <a:off x="1662815"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6" name="Triángulo isósceles 15"/>
          <p:cNvSpPr/>
          <p:nvPr/>
        </p:nvSpPr>
        <p:spPr>
          <a:xfrm>
            <a:off x="1200600"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Elipse 16"/>
          <p:cNvSpPr/>
          <p:nvPr/>
        </p:nvSpPr>
        <p:spPr>
          <a:xfrm>
            <a:off x="9810921" y="354662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Rectángulo 17"/>
          <p:cNvSpPr/>
          <p:nvPr/>
        </p:nvSpPr>
        <p:spPr>
          <a:xfrm>
            <a:off x="9264821" y="2868186"/>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db</a:t>
            </a:r>
            <a:endParaRPr lang="es-MX" dirty="0"/>
          </a:p>
        </p:txBody>
      </p:sp>
      <p:sp>
        <p:nvSpPr>
          <p:cNvPr id="19" name="Triángulo isósceles 18"/>
          <p:cNvSpPr/>
          <p:nvPr/>
        </p:nvSpPr>
        <p:spPr>
          <a:xfrm>
            <a:off x="8802606" y="354662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791962" y="4619931"/>
            <a:ext cx="228780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a:t>
            </a:r>
            <a:r>
              <a:rPr lang="es-MX" dirty="0" smtClean="0"/>
              <a:t>”);</a:t>
            </a:r>
            <a:endParaRPr lang="es-MX" dirty="0"/>
          </a:p>
        </p:txBody>
      </p:sp>
      <p:cxnSp>
        <p:nvCxnSpPr>
          <p:cNvPr id="23" name="Conector recto de flecha 22"/>
          <p:cNvCxnSpPr/>
          <p:nvPr/>
        </p:nvCxnSpPr>
        <p:spPr>
          <a:xfrm flipV="1">
            <a:off x="1790700" y="3416300"/>
            <a:ext cx="145165" cy="1203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791962" y="5167650"/>
            <a:ext cx="3972819"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s-MX" dirty="0" err="1" smtClean="0"/>
              <a:t>Mysql.connect</a:t>
            </a:r>
            <a:r>
              <a:rPr lang="es-MX" dirty="0" smtClean="0"/>
              <a:t>(“</a:t>
            </a:r>
            <a:r>
              <a:rPr lang="es-MX" dirty="0" err="1" smtClean="0"/>
              <a:t>db.dev.srv.cluster.local</a:t>
            </a:r>
            <a:r>
              <a:rPr lang="es-MX" dirty="0" smtClean="0"/>
              <a:t>”);</a:t>
            </a:r>
            <a:endParaRPr lang="es-MX" dirty="0"/>
          </a:p>
        </p:txBody>
      </p:sp>
      <p:cxnSp>
        <p:nvCxnSpPr>
          <p:cNvPr id="26" name="Conector recto de flecha 25"/>
          <p:cNvCxnSpPr>
            <a:endCxn id="18" idx="1"/>
          </p:cNvCxnSpPr>
          <p:nvPr/>
        </p:nvCxnSpPr>
        <p:spPr>
          <a:xfrm flipV="1">
            <a:off x="4445000" y="3096786"/>
            <a:ext cx="4819821" cy="2070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6410444" y="4912867"/>
            <a:ext cx="4784323" cy="646331"/>
          </a:xfrm>
          <a:prstGeom prst="rect">
            <a:avLst/>
          </a:prstGeom>
          <a:noFill/>
        </p:spPr>
        <p:txBody>
          <a:bodyPr wrap="none" rtlCol="0">
            <a:spAutoFit/>
          </a:bodyPr>
          <a:lstStyle/>
          <a:p>
            <a:r>
              <a:rPr lang="es-MX" sz="3600" dirty="0" err="1" smtClean="0"/>
              <a:t>db.dev.srv.cluster.local</a:t>
            </a:r>
            <a:endParaRPr lang="es-MX" sz="3600" dirty="0"/>
          </a:p>
        </p:txBody>
      </p:sp>
      <p:sp>
        <p:nvSpPr>
          <p:cNvPr id="29" name="Corchetes 28"/>
          <p:cNvSpPr/>
          <p:nvPr/>
        </p:nvSpPr>
        <p:spPr>
          <a:xfrm>
            <a:off x="8661400" y="4848531"/>
            <a:ext cx="241299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0" name="CuadroTexto 29"/>
          <p:cNvSpPr txBox="1"/>
          <p:nvPr/>
        </p:nvSpPr>
        <p:spPr>
          <a:xfrm>
            <a:off x="9397257" y="5618577"/>
            <a:ext cx="941283" cy="369332"/>
          </a:xfrm>
          <a:prstGeom prst="rect">
            <a:avLst/>
          </a:prstGeom>
          <a:noFill/>
        </p:spPr>
        <p:txBody>
          <a:bodyPr wrap="none" rtlCol="0">
            <a:spAutoFit/>
          </a:bodyPr>
          <a:lstStyle/>
          <a:p>
            <a:r>
              <a:rPr lang="es-MX" dirty="0" err="1" smtClean="0"/>
              <a:t>domain</a:t>
            </a:r>
            <a:endParaRPr lang="es-MX" dirty="0"/>
          </a:p>
        </p:txBody>
      </p:sp>
      <p:sp>
        <p:nvSpPr>
          <p:cNvPr id="31" name="Corchetes 30"/>
          <p:cNvSpPr/>
          <p:nvPr/>
        </p:nvSpPr>
        <p:spPr>
          <a:xfrm>
            <a:off x="7925540" y="4833496"/>
            <a:ext cx="646959"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2" name="CuadroTexto 31"/>
          <p:cNvSpPr txBox="1"/>
          <p:nvPr/>
        </p:nvSpPr>
        <p:spPr>
          <a:xfrm>
            <a:off x="7979939" y="5669510"/>
            <a:ext cx="752129" cy="307777"/>
          </a:xfrm>
          <a:prstGeom prst="rect">
            <a:avLst/>
          </a:prstGeom>
          <a:noFill/>
        </p:spPr>
        <p:txBody>
          <a:bodyPr wrap="none" rtlCol="0">
            <a:spAutoFit/>
          </a:bodyPr>
          <a:lstStyle/>
          <a:p>
            <a:r>
              <a:rPr lang="es-MX" sz="1400" dirty="0" err="1" smtClean="0"/>
              <a:t>service</a:t>
            </a:r>
            <a:endParaRPr lang="es-MX" sz="1400" dirty="0"/>
          </a:p>
        </p:txBody>
      </p:sp>
      <p:sp>
        <p:nvSpPr>
          <p:cNvPr id="33" name="Corchetes 32"/>
          <p:cNvSpPr/>
          <p:nvPr/>
        </p:nvSpPr>
        <p:spPr>
          <a:xfrm>
            <a:off x="7116971" y="4848531"/>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4" name="CuadroTexto 33"/>
          <p:cNvSpPr txBox="1"/>
          <p:nvPr/>
        </p:nvSpPr>
        <p:spPr>
          <a:xfrm>
            <a:off x="6973552" y="5680132"/>
            <a:ext cx="1109599" cy="307777"/>
          </a:xfrm>
          <a:prstGeom prst="rect">
            <a:avLst/>
          </a:prstGeom>
          <a:noFill/>
        </p:spPr>
        <p:txBody>
          <a:bodyPr wrap="none" rtlCol="0">
            <a:spAutoFit/>
          </a:bodyPr>
          <a:lstStyle/>
          <a:p>
            <a:r>
              <a:rPr lang="es-MX" sz="1400" dirty="0" err="1" smtClean="0"/>
              <a:t>namespace</a:t>
            </a:r>
            <a:endParaRPr lang="es-MX" sz="1400" dirty="0"/>
          </a:p>
        </p:txBody>
      </p:sp>
      <p:sp>
        <p:nvSpPr>
          <p:cNvPr id="35" name="Corchetes 34"/>
          <p:cNvSpPr/>
          <p:nvPr/>
        </p:nvSpPr>
        <p:spPr>
          <a:xfrm>
            <a:off x="6268486" y="4833496"/>
            <a:ext cx="744943" cy="914400"/>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36" name="CuadroTexto 35"/>
          <p:cNvSpPr txBox="1"/>
          <p:nvPr/>
        </p:nvSpPr>
        <p:spPr>
          <a:xfrm>
            <a:off x="5771539" y="5680132"/>
            <a:ext cx="1279517" cy="307777"/>
          </a:xfrm>
          <a:prstGeom prst="rect">
            <a:avLst/>
          </a:prstGeom>
          <a:noFill/>
        </p:spPr>
        <p:txBody>
          <a:bodyPr wrap="none" rtlCol="0">
            <a:spAutoFit/>
          </a:bodyPr>
          <a:lstStyle/>
          <a:p>
            <a:r>
              <a:rPr lang="es-MX" sz="1400" dirty="0" err="1" smtClean="0"/>
              <a:t>Service</a:t>
            </a:r>
            <a:r>
              <a:rPr lang="es-MX" sz="1400" dirty="0" smtClean="0"/>
              <a:t> </a:t>
            </a:r>
            <a:r>
              <a:rPr lang="es-MX" sz="1400" dirty="0" err="1" smtClean="0"/>
              <a:t>name</a:t>
            </a:r>
            <a:endParaRPr lang="es-MX" sz="1400" dirty="0"/>
          </a:p>
        </p:txBody>
      </p:sp>
    </p:spTree>
    <p:extLst>
      <p:ext uri="{BB962C8B-B14F-4D97-AF65-F5344CB8AC3E}">
        <p14:creationId xmlns:p14="http://schemas.microsoft.com/office/powerpoint/2010/main" val="76826170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Namespaces</a:t>
            </a:r>
            <a:endParaRPr lang="es-MX" dirty="0"/>
          </a:p>
        </p:txBody>
      </p:sp>
      <p:grpSp>
        <p:nvGrpSpPr>
          <p:cNvPr id="12" name="Grupo 11"/>
          <p:cNvGrpSpPr/>
          <p:nvPr/>
        </p:nvGrpSpPr>
        <p:grpSpPr>
          <a:xfrm>
            <a:off x="1168401" y="1566285"/>
            <a:ext cx="1193620" cy="1390802"/>
            <a:chOff x="6172201" y="1515485"/>
            <a:chExt cx="1193620" cy="1390802"/>
          </a:xfrm>
        </p:grpSpPr>
        <p:grpSp>
          <p:nvGrpSpPr>
            <p:cNvPr id="5" name="Grupo 4"/>
            <p:cNvGrpSpPr/>
            <p:nvPr/>
          </p:nvGrpSpPr>
          <p:grpSpPr>
            <a:xfrm>
              <a:off x="6172201" y="1515485"/>
              <a:ext cx="1193620" cy="1390802"/>
              <a:chOff x="800100" y="939496"/>
              <a:chExt cx="2401712" cy="2921304"/>
            </a:xfrm>
          </p:grpSpPr>
          <p:sp>
            <p:nvSpPr>
              <p:cNvPr id="7" name="Rectángulo 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6" name="CuadroTexto 5"/>
            <p:cNvSpPr txBox="1"/>
            <p:nvPr/>
          </p:nvSpPr>
          <p:spPr>
            <a:xfrm>
              <a:off x="6333072" y="1746858"/>
              <a:ext cx="435939" cy="175835"/>
            </a:xfrm>
            <a:prstGeom prst="rect">
              <a:avLst/>
            </a:prstGeom>
            <a:noFill/>
          </p:spPr>
          <p:txBody>
            <a:bodyPr wrap="none" rtlCol="0">
              <a:spAutoFit/>
            </a:bodyPr>
            <a:lstStyle/>
            <a:p>
              <a:r>
                <a:rPr lang="es-MX" dirty="0" smtClean="0"/>
                <a:t>default</a:t>
              </a:r>
              <a:endParaRPr lang="es-MX" dirty="0"/>
            </a:p>
          </p:txBody>
        </p:sp>
        <p:sp>
          <p:nvSpPr>
            <p:cNvPr id="9" name="Elipse 8"/>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9"/>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Triángulo isósceles 10"/>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3" name="Grupo 12"/>
          <p:cNvGrpSpPr/>
          <p:nvPr/>
        </p:nvGrpSpPr>
        <p:grpSpPr>
          <a:xfrm>
            <a:off x="1168401" y="3134361"/>
            <a:ext cx="1193620" cy="1390802"/>
            <a:chOff x="6172201" y="1515485"/>
            <a:chExt cx="1193620" cy="1390802"/>
          </a:xfrm>
        </p:grpSpPr>
        <p:grpSp>
          <p:nvGrpSpPr>
            <p:cNvPr id="14" name="Grupo 13"/>
            <p:cNvGrpSpPr/>
            <p:nvPr/>
          </p:nvGrpSpPr>
          <p:grpSpPr>
            <a:xfrm>
              <a:off x="6172201" y="1515485"/>
              <a:ext cx="1193620" cy="1390802"/>
              <a:chOff x="800100" y="939496"/>
              <a:chExt cx="2401712" cy="2921304"/>
            </a:xfrm>
          </p:grpSpPr>
          <p:sp>
            <p:nvSpPr>
              <p:cNvPr id="19" name="Rectángulo 18"/>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0" name="Triángulo isósceles 19"/>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5" name="CuadroTexto 14"/>
            <p:cNvSpPr txBox="1"/>
            <p:nvPr/>
          </p:nvSpPr>
          <p:spPr>
            <a:xfrm>
              <a:off x="6333072" y="1746858"/>
              <a:ext cx="684803" cy="369332"/>
            </a:xfrm>
            <a:prstGeom prst="rect">
              <a:avLst/>
            </a:prstGeom>
            <a:noFill/>
          </p:spPr>
          <p:txBody>
            <a:bodyPr wrap="none" rtlCol="0">
              <a:spAutoFit/>
            </a:bodyPr>
            <a:lstStyle/>
            <a:p>
              <a:r>
                <a:rPr lang="es-MX" dirty="0" smtClean="0"/>
                <a:t>  </a:t>
              </a:r>
              <a:r>
                <a:rPr lang="es-MX" dirty="0" err="1" smtClean="0"/>
                <a:t>dev</a:t>
              </a:r>
              <a:endParaRPr lang="es-MX" dirty="0"/>
            </a:p>
          </p:txBody>
        </p:sp>
        <p:sp>
          <p:nvSpPr>
            <p:cNvPr id="16" name="Elipse 15"/>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7" name="Rectángulo 16"/>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8" name="Triángulo isósceles 17"/>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21" name="Grupo 20"/>
          <p:cNvGrpSpPr/>
          <p:nvPr/>
        </p:nvGrpSpPr>
        <p:grpSpPr>
          <a:xfrm>
            <a:off x="1168401" y="4704450"/>
            <a:ext cx="1193620" cy="1390802"/>
            <a:chOff x="6172201" y="1515485"/>
            <a:chExt cx="1193620" cy="1390802"/>
          </a:xfrm>
        </p:grpSpPr>
        <p:grpSp>
          <p:nvGrpSpPr>
            <p:cNvPr id="22" name="Grupo 21"/>
            <p:cNvGrpSpPr/>
            <p:nvPr/>
          </p:nvGrpSpPr>
          <p:grpSpPr>
            <a:xfrm>
              <a:off x="6172201" y="1515485"/>
              <a:ext cx="1193620" cy="1390802"/>
              <a:chOff x="800100" y="939496"/>
              <a:chExt cx="2401712" cy="2921304"/>
            </a:xfrm>
          </p:grpSpPr>
          <p:sp>
            <p:nvSpPr>
              <p:cNvPr id="27" name="Rectángulo 26"/>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Triángulo isósceles 27"/>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3" name="CuadroTexto 22"/>
            <p:cNvSpPr txBox="1"/>
            <p:nvPr/>
          </p:nvSpPr>
          <p:spPr>
            <a:xfrm>
              <a:off x="6333072" y="1746858"/>
              <a:ext cx="774571" cy="369332"/>
            </a:xfrm>
            <a:prstGeom prst="rect">
              <a:avLst/>
            </a:prstGeom>
            <a:noFill/>
          </p:spPr>
          <p:txBody>
            <a:bodyPr wrap="none" rtlCol="0">
              <a:spAutoFit/>
            </a:bodyPr>
            <a:lstStyle/>
            <a:p>
              <a:r>
                <a:rPr lang="es-MX" dirty="0" smtClean="0"/>
                <a:t>  </a:t>
              </a:r>
              <a:r>
                <a:rPr lang="es-MX" dirty="0" err="1" smtClean="0"/>
                <a:t>prod</a:t>
              </a:r>
              <a:endParaRPr lang="es-MX" dirty="0"/>
            </a:p>
          </p:txBody>
        </p:sp>
        <p:sp>
          <p:nvSpPr>
            <p:cNvPr id="24" name="Elipse 23"/>
            <p:cNvSpPr/>
            <p:nvPr/>
          </p:nvSpPr>
          <p:spPr>
            <a:xfrm>
              <a:off x="6923634" y="2179189"/>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5" name="Rectángulo 24"/>
            <p:cNvSpPr/>
            <p:nvPr/>
          </p:nvSpPr>
          <p:spPr>
            <a:xfrm>
              <a:off x="6222911" y="2164475"/>
              <a:ext cx="431889"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6" name="Triángulo isósceles 25"/>
            <p:cNvSpPr/>
            <p:nvPr/>
          </p:nvSpPr>
          <p:spPr>
            <a:xfrm>
              <a:off x="6558110" y="2407789"/>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9" name="Rectángulo 28"/>
          <p:cNvSpPr/>
          <p:nvPr/>
        </p:nvSpPr>
        <p:spPr>
          <a:xfrm>
            <a:off x="2971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0" name="Rectángulo 29"/>
          <p:cNvSpPr/>
          <p:nvPr/>
        </p:nvSpPr>
        <p:spPr>
          <a:xfrm>
            <a:off x="5384800" y="1409701"/>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1" name="Rectángulo 30"/>
          <p:cNvSpPr/>
          <p:nvPr/>
        </p:nvSpPr>
        <p:spPr>
          <a:xfrm>
            <a:off x="7797800" y="1409935"/>
            <a:ext cx="2032000" cy="499110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t>Worker</a:t>
            </a:r>
            <a:r>
              <a:rPr lang="es-MX" dirty="0" smtClean="0"/>
              <a:t> </a:t>
            </a:r>
            <a:r>
              <a:rPr lang="es-MX" dirty="0" err="1" smtClean="0"/>
              <a:t>Node</a:t>
            </a:r>
            <a:endParaRPr lang="es-MX" dirty="0"/>
          </a:p>
        </p:txBody>
      </p:sp>
      <p:sp>
        <p:nvSpPr>
          <p:cNvPr id="32" name="Rectángulo redondeado 31"/>
          <p:cNvSpPr/>
          <p:nvPr/>
        </p:nvSpPr>
        <p:spPr>
          <a:xfrm>
            <a:off x="2603500" y="1797658"/>
            <a:ext cx="7747000" cy="1118131"/>
          </a:xfrm>
          <a:prstGeom prst="roundRect">
            <a:avLst/>
          </a:prstGeom>
          <a:solidFill>
            <a:srgbClr val="C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3" name="Rectángulo redondeado 32"/>
          <p:cNvSpPr/>
          <p:nvPr/>
        </p:nvSpPr>
        <p:spPr>
          <a:xfrm>
            <a:off x="2603500" y="3298301"/>
            <a:ext cx="7747000" cy="1118131"/>
          </a:xfrm>
          <a:prstGeom prst="roundRect">
            <a:avLst/>
          </a:prstGeom>
          <a:solidFill>
            <a:srgbClr val="00B05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4" name="Rectángulo redondeado 33"/>
          <p:cNvSpPr/>
          <p:nvPr/>
        </p:nvSpPr>
        <p:spPr>
          <a:xfrm>
            <a:off x="2581276" y="4809088"/>
            <a:ext cx="7747000" cy="1118131"/>
          </a:xfrm>
          <a:prstGeom prst="roundRect">
            <a:avLst/>
          </a:prstGeom>
          <a:solidFill>
            <a:srgbClr val="FFC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5" name="Elipse 34"/>
          <p:cNvSpPr/>
          <p:nvPr/>
        </p:nvSpPr>
        <p:spPr>
          <a:xfrm>
            <a:off x="6192407" y="2155480"/>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Rectángulo 35"/>
          <p:cNvSpPr/>
          <p:nvPr/>
        </p:nvSpPr>
        <p:spPr>
          <a:xfrm>
            <a:off x="3605915" y="2148270"/>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7" name="Triángulo isósceles 36"/>
          <p:cNvSpPr/>
          <p:nvPr/>
        </p:nvSpPr>
        <p:spPr>
          <a:xfrm>
            <a:off x="8813800" y="2155480"/>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8" name="Elipse 37"/>
          <p:cNvSpPr/>
          <p:nvPr/>
        </p:nvSpPr>
        <p:spPr>
          <a:xfrm>
            <a:off x="3709828" y="3628766"/>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9" name="Rectángulo 38"/>
          <p:cNvSpPr/>
          <p:nvPr/>
        </p:nvSpPr>
        <p:spPr>
          <a:xfrm>
            <a:off x="6098507" y="3569465"/>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0" name="Triángulo isósceles 39"/>
          <p:cNvSpPr/>
          <p:nvPr/>
        </p:nvSpPr>
        <p:spPr>
          <a:xfrm>
            <a:off x="8813800" y="3629474"/>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1" name="Elipse 40"/>
          <p:cNvSpPr/>
          <p:nvPr/>
        </p:nvSpPr>
        <p:spPr>
          <a:xfrm>
            <a:off x="8813800" y="5139553"/>
            <a:ext cx="442187" cy="4572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2" name="Rectángulo 41"/>
          <p:cNvSpPr/>
          <p:nvPr/>
        </p:nvSpPr>
        <p:spPr>
          <a:xfrm>
            <a:off x="3605915" y="5104448"/>
            <a:ext cx="546100" cy="4572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3" name="Triángulo isósceles 42"/>
          <p:cNvSpPr/>
          <p:nvPr/>
        </p:nvSpPr>
        <p:spPr>
          <a:xfrm>
            <a:off x="6182392" y="5139553"/>
            <a:ext cx="462215" cy="457200"/>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4" name="Pergamino vertical 43"/>
          <p:cNvSpPr/>
          <p:nvPr/>
        </p:nvSpPr>
        <p:spPr>
          <a:xfrm>
            <a:off x="321592" y="3751846"/>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5" name="Pergamino vertical 44"/>
          <p:cNvSpPr/>
          <p:nvPr/>
        </p:nvSpPr>
        <p:spPr>
          <a:xfrm>
            <a:off x="305616" y="5305155"/>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Pergamino vertical 45"/>
          <p:cNvSpPr/>
          <p:nvPr/>
        </p:nvSpPr>
        <p:spPr>
          <a:xfrm>
            <a:off x="321591" y="2198537"/>
            <a:ext cx="449843" cy="615052"/>
          </a:xfrm>
          <a:prstGeom prst="verticalScroll">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622178547"/>
      </p:ext>
    </p:extLst>
  </p:cSld>
  <p:clrMapOvr>
    <a:masterClrMapping/>
  </p:clrMapOvr>
  <p:transition>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a:t> </a:t>
            </a:r>
            <a:r>
              <a:rPr lang="es-MX" dirty="0" smtClean="0"/>
              <a:t>-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855663" y="1323974"/>
            <a:ext cx="10563225" cy="5242489"/>
          </a:xfrm>
          <a:prstGeom prst="rect">
            <a:avLst/>
          </a:prstGeom>
        </p:spPr>
      </p:pic>
      <p:pic>
        <p:nvPicPr>
          <p:cNvPr id="7" name="Imagen 6"/>
          <p:cNvPicPr>
            <a:picLocks noChangeAspect="1"/>
          </p:cNvPicPr>
          <p:nvPr/>
        </p:nvPicPr>
        <p:blipFill>
          <a:blip r:embed="rId3"/>
          <a:stretch>
            <a:fillRect/>
          </a:stretch>
        </p:blipFill>
        <p:spPr>
          <a:xfrm>
            <a:off x="4914900" y="3532187"/>
            <a:ext cx="609600" cy="581025"/>
          </a:xfrm>
          <a:prstGeom prst="rect">
            <a:avLst/>
          </a:prstGeom>
        </p:spPr>
      </p:pic>
      <p:pic>
        <p:nvPicPr>
          <p:cNvPr id="8" name="Imagen 7"/>
          <p:cNvPicPr>
            <a:picLocks noChangeAspect="1"/>
          </p:cNvPicPr>
          <p:nvPr/>
        </p:nvPicPr>
        <p:blipFill>
          <a:blip r:embed="rId3"/>
          <a:stretch>
            <a:fillRect/>
          </a:stretch>
        </p:blipFill>
        <p:spPr>
          <a:xfrm>
            <a:off x="2971800" y="5360987"/>
            <a:ext cx="609600" cy="581025"/>
          </a:xfrm>
          <a:prstGeom prst="rect">
            <a:avLst/>
          </a:prstGeom>
        </p:spPr>
      </p:pic>
      <p:pic>
        <p:nvPicPr>
          <p:cNvPr id="9" name="Imagen 8"/>
          <p:cNvPicPr>
            <a:picLocks noChangeAspect="1"/>
          </p:cNvPicPr>
          <p:nvPr/>
        </p:nvPicPr>
        <p:blipFill>
          <a:blip r:embed="rId3"/>
          <a:stretch>
            <a:fillRect/>
          </a:stretch>
        </p:blipFill>
        <p:spPr>
          <a:xfrm>
            <a:off x="6794500" y="5360987"/>
            <a:ext cx="609600" cy="581025"/>
          </a:xfrm>
          <a:prstGeom prst="rect">
            <a:avLst/>
          </a:prstGeom>
        </p:spPr>
      </p:pic>
    </p:spTree>
    <p:extLst>
      <p:ext uri="{BB962C8B-B14F-4D97-AF65-F5344CB8AC3E}">
        <p14:creationId xmlns:p14="http://schemas.microsoft.com/office/powerpoint/2010/main" val="4242611039"/>
      </p:ext>
    </p:extLst>
  </p:cSld>
  <p:clrMapOvr>
    <a:masterClrMapping/>
  </p:clrMapOvr>
  <p:transition>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Services</a:t>
            </a:r>
            <a:endParaRPr lang="es-MX" dirty="0"/>
          </a:p>
        </p:txBody>
      </p:sp>
      <p:pic>
        <p:nvPicPr>
          <p:cNvPr id="4" name="Imagen 3"/>
          <p:cNvPicPr>
            <a:picLocks noChangeAspect="1"/>
          </p:cNvPicPr>
          <p:nvPr/>
        </p:nvPicPr>
        <p:blipFill>
          <a:blip r:embed="rId2"/>
          <a:stretch>
            <a:fillRect/>
          </a:stretch>
        </p:blipFill>
        <p:spPr>
          <a:xfrm>
            <a:off x="11080751" y="260351"/>
            <a:ext cx="476250" cy="466725"/>
          </a:xfrm>
          <a:prstGeom prst="rect">
            <a:avLst/>
          </a:prstGeom>
        </p:spPr>
      </p:pic>
      <p:pic>
        <p:nvPicPr>
          <p:cNvPr id="8" name="Imagen 7"/>
          <p:cNvPicPr>
            <a:picLocks noChangeAspect="1"/>
          </p:cNvPicPr>
          <p:nvPr/>
        </p:nvPicPr>
        <p:blipFill rotWithShape="1">
          <a:blip r:embed="rId3"/>
          <a:srcRect t="8381" b="4046"/>
          <a:stretch/>
        </p:blipFill>
        <p:spPr>
          <a:xfrm>
            <a:off x="737658" y="2085973"/>
            <a:ext cx="8422217" cy="3848100"/>
          </a:xfrm>
          <a:prstGeom prst="rect">
            <a:avLst/>
          </a:prstGeom>
        </p:spPr>
      </p:pic>
      <p:sp>
        <p:nvSpPr>
          <p:cNvPr id="9" name="Rectángulo 8"/>
          <p:cNvSpPr/>
          <p:nvPr/>
        </p:nvSpPr>
        <p:spPr>
          <a:xfrm>
            <a:off x="5461000" y="3825873"/>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10" name="Rectángulo 9"/>
          <p:cNvSpPr/>
          <p:nvPr/>
        </p:nvSpPr>
        <p:spPr>
          <a:xfrm>
            <a:off x="4948766" y="29368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pic>
        <p:nvPicPr>
          <p:cNvPr id="11" name="Imagen 10"/>
          <p:cNvPicPr>
            <a:picLocks noChangeAspect="1"/>
          </p:cNvPicPr>
          <p:nvPr/>
        </p:nvPicPr>
        <p:blipFill>
          <a:blip r:embed="rId4"/>
          <a:stretch>
            <a:fillRect/>
          </a:stretch>
        </p:blipFill>
        <p:spPr>
          <a:xfrm>
            <a:off x="10162381" y="1695450"/>
            <a:ext cx="1647825" cy="1428750"/>
          </a:xfrm>
          <a:prstGeom prst="rect">
            <a:avLst/>
          </a:prstGeom>
        </p:spPr>
      </p:pic>
      <p:pic>
        <p:nvPicPr>
          <p:cNvPr id="12" name="Imagen 11"/>
          <p:cNvPicPr>
            <a:picLocks noChangeAspect="1"/>
          </p:cNvPicPr>
          <p:nvPr/>
        </p:nvPicPr>
        <p:blipFill>
          <a:blip r:embed="rId5"/>
          <a:stretch>
            <a:fillRect/>
          </a:stretch>
        </p:blipFill>
        <p:spPr>
          <a:xfrm>
            <a:off x="10138569" y="3405186"/>
            <a:ext cx="1695450" cy="1209675"/>
          </a:xfrm>
          <a:prstGeom prst="rect">
            <a:avLst/>
          </a:prstGeom>
        </p:spPr>
      </p:pic>
      <p:pic>
        <p:nvPicPr>
          <p:cNvPr id="13" name="Imagen 12"/>
          <p:cNvPicPr>
            <a:picLocks noChangeAspect="1"/>
          </p:cNvPicPr>
          <p:nvPr/>
        </p:nvPicPr>
        <p:blipFill>
          <a:blip r:embed="rId6"/>
          <a:stretch>
            <a:fillRect/>
          </a:stretch>
        </p:blipFill>
        <p:spPr>
          <a:xfrm>
            <a:off x="10138569" y="4659312"/>
            <a:ext cx="1724025" cy="1857375"/>
          </a:xfrm>
          <a:prstGeom prst="rect">
            <a:avLst/>
          </a:prstGeom>
        </p:spPr>
      </p:pic>
    </p:spTree>
    <p:extLst>
      <p:ext uri="{BB962C8B-B14F-4D97-AF65-F5344CB8AC3E}">
        <p14:creationId xmlns:p14="http://schemas.microsoft.com/office/powerpoint/2010/main" val="60059491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rotWithShape="1">
          <a:blip r:embed="rId2"/>
          <a:srcRect t="8381" b="4046"/>
          <a:stretch/>
        </p:blipFill>
        <p:spPr>
          <a:xfrm>
            <a:off x="1029758" y="2009773"/>
            <a:ext cx="8422217" cy="3848100"/>
          </a:xfrm>
          <a:prstGeom prst="rect">
            <a:avLst/>
          </a:prstGeom>
        </p:spPr>
      </p:pic>
      <p:sp>
        <p:nvSpPr>
          <p:cNvPr id="5" name="Rectángulo 4"/>
          <p:cNvSpPr/>
          <p:nvPr/>
        </p:nvSpPr>
        <p:spPr>
          <a:xfrm>
            <a:off x="5875337" y="3445929"/>
            <a:ext cx="1092200" cy="5715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a:t>
            </a:r>
            <a:endParaRPr lang="es-MX" dirty="0"/>
          </a:p>
        </p:txBody>
      </p:sp>
      <p:sp>
        <p:nvSpPr>
          <p:cNvPr id="6" name="Rectángulo 5"/>
          <p:cNvSpPr/>
          <p:nvPr/>
        </p:nvSpPr>
        <p:spPr>
          <a:xfrm>
            <a:off x="5240866" y="2860673"/>
            <a:ext cx="334434" cy="72390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30008</a:t>
            </a:r>
            <a:endParaRPr lang="es-MX" dirty="0"/>
          </a:p>
        </p:txBody>
      </p:sp>
      <p:sp>
        <p:nvSpPr>
          <p:cNvPr id="7" name="Rectángulo 6"/>
          <p:cNvSpPr/>
          <p:nvPr/>
        </p:nvSpPr>
        <p:spPr>
          <a:xfrm rot="5400000">
            <a:off x="7685086" y="3524246"/>
            <a:ext cx="334434" cy="414867"/>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8" name="Rectángulo 7"/>
          <p:cNvSpPr/>
          <p:nvPr/>
        </p:nvSpPr>
        <p:spPr>
          <a:xfrm>
            <a:off x="6967537" y="3445929"/>
            <a:ext cx="334434" cy="364071"/>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s-MX" dirty="0" smtClean="0"/>
              <a:t>80</a:t>
            </a:r>
            <a:endParaRPr lang="es-MX" dirty="0"/>
          </a:p>
        </p:txBody>
      </p:sp>
      <p:sp>
        <p:nvSpPr>
          <p:cNvPr id="10" name="CuadroTexto 9"/>
          <p:cNvSpPr txBox="1"/>
          <p:nvPr/>
        </p:nvSpPr>
        <p:spPr>
          <a:xfrm>
            <a:off x="9893300" y="3445929"/>
            <a:ext cx="1578381" cy="369332"/>
          </a:xfrm>
          <a:prstGeom prst="rect">
            <a:avLst/>
          </a:prstGeom>
          <a:noFill/>
        </p:spPr>
        <p:txBody>
          <a:bodyPr wrap="none" rtlCol="0">
            <a:spAutoFit/>
          </a:bodyPr>
          <a:lstStyle/>
          <a:p>
            <a:r>
              <a:rPr lang="es-MX" dirty="0" smtClean="0"/>
              <a:t>1.- </a:t>
            </a:r>
            <a:r>
              <a:rPr lang="es-MX" dirty="0" err="1" smtClean="0"/>
              <a:t>TargetPort</a:t>
            </a:r>
            <a:endParaRPr lang="es-MX" dirty="0"/>
          </a:p>
        </p:txBody>
      </p:sp>
      <p:cxnSp>
        <p:nvCxnSpPr>
          <p:cNvPr id="12" name="Conector recto de flecha 11"/>
          <p:cNvCxnSpPr>
            <a:stCxn id="10" idx="1"/>
            <a:endCxn id="7" idx="0"/>
          </p:cNvCxnSpPr>
          <p:nvPr/>
        </p:nvCxnSpPr>
        <p:spPr>
          <a:xfrm flipH="1">
            <a:off x="8059737" y="3630595"/>
            <a:ext cx="1833563" cy="101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CuadroTexto 12"/>
          <p:cNvSpPr txBox="1"/>
          <p:nvPr/>
        </p:nvSpPr>
        <p:spPr>
          <a:xfrm>
            <a:off x="6421437" y="4383653"/>
            <a:ext cx="607859" cy="369332"/>
          </a:xfrm>
          <a:prstGeom prst="rect">
            <a:avLst/>
          </a:prstGeom>
          <a:noFill/>
        </p:spPr>
        <p:txBody>
          <a:bodyPr wrap="none" rtlCol="0">
            <a:spAutoFit/>
          </a:bodyPr>
          <a:lstStyle/>
          <a:p>
            <a:r>
              <a:rPr lang="es-MX" dirty="0" smtClean="0"/>
              <a:t>Port</a:t>
            </a:r>
            <a:endParaRPr lang="es-MX" dirty="0"/>
          </a:p>
        </p:txBody>
      </p:sp>
      <p:cxnSp>
        <p:nvCxnSpPr>
          <p:cNvPr id="15" name="Conector recto de flecha 14"/>
          <p:cNvCxnSpPr>
            <a:stCxn id="13" idx="3"/>
          </p:cNvCxnSpPr>
          <p:nvPr/>
        </p:nvCxnSpPr>
        <p:spPr>
          <a:xfrm flipV="1">
            <a:off x="7029296" y="3810000"/>
            <a:ext cx="105458" cy="7583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uadroTexto 15"/>
          <p:cNvSpPr txBox="1"/>
          <p:nvPr/>
        </p:nvSpPr>
        <p:spPr>
          <a:xfrm>
            <a:off x="3530600" y="2362200"/>
            <a:ext cx="1159292" cy="369332"/>
          </a:xfrm>
          <a:prstGeom prst="rect">
            <a:avLst/>
          </a:prstGeom>
          <a:noFill/>
        </p:spPr>
        <p:txBody>
          <a:bodyPr wrap="none" rtlCol="0">
            <a:spAutoFit/>
          </a:bodyPr>
          <a:lstStyle/>
          <a:p>
            <a:r>
              <a:rPr lang="es-MX" dirty="0" err="1" smtClean="0"/>
              <a:t>NodePort</a:t>
            </a:r>
            <a:endParaRPr lang="es-MX" dirty="0"/>
          </a:p>
        </p:txBody>
      </p:sp>
      <p:cxnSp>
        <p:nvCxnSpPr>
          <p:cNvPr id="18" name="Conector recto de flecha 17"/>
          <p:cNvCxnSpPr>
            <a:stCxn id="16" idx="3"/>
          </p:cNvCxnSpPr>
          <p:nvPr/>
        </p:nvCxnSpPr>
        <p:spPr>
          <a:xfrm>
            <a:off x="4689892" y="2546866"/>
            <a:ext cx="550974" cy="4630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304886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p:bldP spid="13" grpId="0"/>
      <p:bldP spid="1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NodePort</a:t>
            </a:r>
            <a:endParaRPr lang="es-MX" dirty="0"/>
          </a:p>
        </p:txBody>
      </p:sp>
      <p:pic>
        <p:nvPicPr>
          <p:cNvPr id="4" name="Imagen 3"/>
          <p:cNvPicPr>
            <a:picLocks noChangeAspect="1"/>
          </p:cNvPicPr>
          <p:nvPr/>
        </p:nvPicPr>
        <p:blipFill>
          <a:blip r:embed="rId2"/>
          <a:stretch>
            <a:fillRect/>
          </a:stretch>
        </p:blipFill>
        <p:spPr>
          <a:xfrm>
            <a:off x="472333" y="1396488"/>
            <a:ext cx="10562380" cy="5105912"/>
          </a:xfrm>
          <a:prstGeom prst="rect">
            <a:avLst/>
          </a:prstGeom>
        </p:spPr>
      </p:pic>
      <p:pic>
        <p:nvPicPr>
          <p:cNvPr id="5" name="Imagen 4"/>
          <p:cNvPicPr>
            <a:picLocks noChangeAspect="1"/>
          </p:cNvPicPr>
          <p:nvPr/>
        </p:nvPicPr>
        <p:blipFill rotWithShape="1">
          <a:blip r:embed="rId3"/>
          <a:srcRect l="9934"/>
          <a:stretch/>
        </p:blipFill>
        <p:spPr>
          <a:xfrm>
            <a:off x="2628900" y="1396488"/>
            <a:ext cx="8405813" cy="5214530"/>
          </a:xfrm>
          <a:prstGeom prst="rect">
            <a:avLst/>
          </a:prstGeom>
        </p:spPr>
      </p:pic>
    </p:spTree>
    <p:extLst>
      <p:ext uri="{BB962C8B-B14F-4D97-AF65-F5344CB8AC3E}">
        <p14:creationId xmlns:p14="http://schemas.microsoft.com/office/powerpoint/2010/main" val="26668984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Service</a:t>
            </a:r>
            <a:r>
              <a:rPr lang="es-MX" dirty="0" smtClean="0"/>
              <a:t> - </a:t>
            </a:r>
            <a:r>
              <a:rPr lang="es-MX" dirty="0" err="1" smtClean="0"/>
              <a:t>ClusterIP</a:t>
            </a:r>
            <a:endParaRPr lang="es-MX" dirty="0"/>
          </a:p>
        </p:txBody>
      </p:sp>
      <p:pic>
        <p:nvPicPr>
          <p:cNvPr id="4" name="Imagen 3"/>
          <p:cNvPicPr>
            <a:picLocks noChangeAspect="1"/>
          </p:cNvPicPr>
          <p:nvPr/>
        </p:nvPicPr>
        <p:blipFill>
          <a:blip r:embed="rId2"/>
          <a:stretch>
            <a:fillRect/>
          </a:stretch>
        </p:blipFill>
        <p:spPr>
          <a:xfrm>
            <a:off x="1974220" y="1298572"/>
            <a:ext cx="6543678" cy="985838"/>
          </a:xfrm>
          <a:prstGeom prst="rect">
            <a:avLst/>
          </a:prstGeom>
        </p:spPr>
      </p:pic>
      <p:pic>
        <p:nvPicPr>
          <p:cNvPr id="5" name="Imagen 4"/>
          <p:cNvPicPr>
            <a:picLocks noChangeAspect="1"/>
          </p:cNvPicPr>
          <p:nvPr/>
        </p:nvPicPr>
        <p:blipFill>
          <a:blip r:embed="rId3"/>
          <a:stretch>
            <a:fillRect/>
          </a:stretch>
        </p:blipFill>
        <p:spPr>
          <a:xfrm>
            <a:off x="1844675" y="3317076"/>
            <a:ext cx="6932876" cy="1042197"/>
          </a:xfrm>
          <a:prstGeom prst="rect">
            <a:avLst/>
          </a:prstGeom>
        </p:spPr>
      </p:pic>
      <p:pic>
        <p:nvPicPr>
          <p:cNvPr id="6" name="Imagen 5"/>
          <p:cNvPicPr>
            <a:picLocks noChangeAspect="1"/>
          </p:cNvPicPr>
          <p:nvPr/>
        </p:nvPicPr>
        <p:blipFill>
          <a:blip r:embed="rId4"/>
          <a:stretch>
            <a:fillRect/>
          </a:stretch>
        </p:blipFill>
        <p:spPr>
          <a:xfrm>
            <a:off x="1974220" y="5391939"/>
            <a:ext cx="6803331" cy="1059661"/>
          </a:xfrm>
          <a:prstGeom prst="rect">
            <a:avLst/>
          </a:prstGeom>
        </p:spPr>
      </p:pic>
      <p:sp>
        <p:nvSpPr>
          <p:cNvPr id="7" name="Rectángulo 6"/>
          <p:cNvSpPr/>
          <p:nvPr/>
        </p:nvSpPr>
        <p:spPr>
          <a:xfrm>
            <a:off x="4318000" y="3035300"/>
            <a:ext cx="4000500" cy="281776"/>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Back-</a:t>
            </a:r>
            <a:r>
              <a:rPr lang="es-MX" dirty="0" err="1" smtClean="0"/>
              <a:t>end</a:t>
            </a:r>
            <a:endParaRPr lang="es-MX" dirty="0"/>
          </a:p>
        </p:txBody>
      </p:sp>
      <p:sp>
        <p:nvSpPr>
          <p:cNvPr id="8" name="Rectángulo 7"/>
          <p:cNvSpPr/>
          <p:nvPr/>
        </p:nvSpPr>
        <p:spPr>
          <a:xfrm>
            <a:off x="4318000" y="5110163"/>
            <a:ext cx="4000500" cy="281776"/>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redis</a:t>
            </a:r>
            <a:endParaRPr lang="es-MX" dirty="0"/>
          </a:p>
        </p:txBody>
      </p:sp>
    </p:spTree>
    <p:extLst>
      <p:ext uri="{BB962C8B-B14F-4D97-AF65-F5344CB8AC3E}">
        <p14:creationId xmlns:p14="http://schemas.microsoft.com/office/powerpoint/2010/main" val="1219190107"/>
      </p:ext>
    </p:extLst>
  </p:cSld>
  <p:clrMapOvr>
    <a:masterClrMapping/>
  </p:clrMapOvr>
  <p:transition>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 </a:t>
            </a:r>
            <a:r>
              <a:rPr lang="es-MX" dirty="0" err="1" smtClean="0"/>
              <a:t>Service</a:t>
            </a:r>
            <a:r>
              <a:rPr lang="es-MX" dirty="0" smtClean="0"/>
              <a:t> - </a:t>
            </a:r>
            <a:r>
              <a:rPr lang="es-MX" dirty="0" err="1" smtClean="0"/>
              <a:t>LoadBalancer</a:t>
            </a:r>
            <a:endParaRPr lang="es-MX" dirty="0"/>
          </a:p>
        </p:txBody>
      </p:sp>
      <p:pic>
        <p:nvPicPr>
          <p:cNvPr id="4" name="Imagen 3"/>
          <p:cNvPicPr>
            <a:picLocks noChangeAspect="1"/>
          </p:cNvPicPr>
          <p:nvPr/>
        </p:nvPicPr>
        <p:blipFill>
          <a:blip r:embed="rId2"/>
          <a:stretch>
            <a:fillRect/>
          </a:stretch>
        </p:blipFill>
        <p:spPr>
          <a:xfrm>
            <a:off x="1054101" y="1344612"/>
            <a:ext cx="9937752" cy="5311334"/>
          </a:xfrm>
          <a:prstGeom prst="rect">
            <a:avLst/>
          </a:prstGeom>
        </p:spPr>
      </p:pic>
      <p:sp>
        <p:nvSpPr>
          <p:cNvPr id="5" name="Rectángulo 4"/>
          <p:cNvSpPr/>
          <p:nvPr/>
        </p:nvSpPr>
        <p:spPr>
          <a:xfrm>
            <a:off x="4864100" y="2108200"/>
            <a:ext cx="2527300" cy="812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7633079" y="1738868"/>
            <a:ext cx="4031873" cy="369332"/>
          </a:xfrm>
          <a:prstGeom prst="rect">
            <a:avLst/>
          </a:prstGeom>
          <a:noFill/>
        </p:spPr>
        <p:txBody>
          <a:bodyPr wrap="none" rtlCol="0">
            <a:spAutoFit/>
          </a:bodyPr>
          <a:lstStyle/>
          <a:p>
            <a:r>
              <a:rPr lang="es-MX" dirty="0" smtClean="0"/>
              <a:t>Solo funciona con proveedores Cloud</a:t>
            </a:r>
            <a:endParaRPr lang="es-MX" dirty="0"/>
          </a:p>
        </p:txBody>
      </p:sp>
    </p:spTree>
    <p:extLst>
      <p:ext uri="{BB962C8B-B14F-4D97-AF65-F5344CB8AC3E}">
        <p14:creationId xmlns:p14="http://schemas.microsoft.com/office/powerpoint/2010/main" val="254315593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 Que es </a:t>
            </a:r>
            <a:r>
              <a:rPr lang="es-MX" dirty="0" err="1" smtClean="0"/>
              <a:t>docker</a:t>
            </a:r>
            <a:r>
              <a:rPr lang="es-MX" dirty="0" smtClean="0"/>
              <a:t> ?</a:t>
            </a:r>
            <a:endParaRPr lang="es-MX" dirty="0"/>
          </a:p>
        </p:txBody>
      </p:sp>
      <p:sp>
        <p:nvSpPr>
          <p:cNvPr id="4" name="Rectángulo redondeado 3"/>
          <p:cNvSpPr/>
          <p:nvPr/>
        </p:nvSpPr>
        <p:spPr>
          <a:xfrm>
            <a:off x="433754" y="1853248"/>
            <a:ext cx="11254154" cy="773723"/>
          </a:xfrm>
          <a:prstGeom prst="roundRect">
            <a:avLst/>
          </a:prstGeom>
          <a:solidFill>
            <a:schemeClr val="bg2">
              <a:lumMod val="90000"/>
            </a:schemeClr>
          </a:solidFill>
          <a:ln>
            <a:solidFill>
              <a:schemeClr val="bg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Docker</a:t>
            </a:r>
            <a:r>
              <a:rPr lang="es-MX" dirty="0" smtClean="0"/>
              <a:t> es una tecnología de contenedores: Una herramienta para crear y manejar contenedores</a:t>
            </a:r>
            <a:endParaRPr lang="es-MX" dirty="0"/>
          </a:p>
        </p:txBody>
      </p:sp>
      <p:sp>
        <p:nvSpPr>
          <p:cNvPr id="5" name="Rectángulo redondeado 4"/>
          <p:cNvSpPr/>
          <p:nvPr/>
        </p:nvSpPr>
        <p:spPr>
          <a:xfrm>
            <a:off x="4255476" y="2046679"/>
            <a:ext cx="1301261" cy="386862"/>
          </a:xfrm>
          <a:prstGeom prst="round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s-MX" dirty="0"/>
          </a:p>
        </p:txBody>
      </p:sp>
      <p:sp>
        <p:nvSpPr>
          <p:cNvPr id="6" name="Rectángulo redondeado 5"/>
          <p:cNvSpPr/>
          <p:nvPr/>
        </p:nvSpPr>
        <p:spPr>
          <a:xfrm>
            <a:off x="1184030" y="3194161"/>
            <a:ext cx="2954216" cy="633046"/>
          </a:xfrm>
          <a:prstGeom prst="roundRect">
            <a:avLst/>
          </a:prstGeom>
          <a:solidFill>
            <a:schemeClr val="bg2">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s-MX" dirty="0" smtClean="0"/>
              <a:t>Contenedor</a:t>
            </a:r>
            <a:endParaRPr lang="es-MX" dirty="0"/>
          </a:p>
        </p:txBody>
      </p:sp>
      <p:sp>
        <p:nvSpPr>
          <p:cNvPr id="7" name="Rectángulo redondeado 6"/>
          <p:cNvSpPr/>
          <p:nvPr/>
        </p:nvSpPr>
        <p:spPr>
          <a:xfrm>
            <a:off x="890954" y="4027501"/>
            <a:ext cx="3774831" cy="212711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s-MX" dirty="0" smtClean="0"/>
              <a:t>Una unidad estandarizada de software</a:t>
            </a:r>
          </a:p>
          <a:p>
            <a:pPr algn="ctr"/>
            <a:endParaRPr lang="es-MX" dirty="0" smtClean="0"/>
          </a:p>
          <a:p>
            <a:pPr algn="ctr"/>
            <a:r>
              <a:rPr lang="es-MX" dirty="0" smtClean="0"/>
              <a:t>Un paquete de código y dependencias que ejecutan un código (código </a:t>
            </a:r>
            <a:r>
              <a:rPr lang="es-MX" dirty="0" err="1" smtClean="0"/>
              <a:t>NodeJS</a:t>
            </a:r>
            <a:r>
              <a:rPr lang="es-MX" dirty="0" smtClean="0"/>
              <a:t> + </a:t>
            </a:r>
            <a:r>
              <a:rPr lang="es-MX" dirty="0" err="1" smtClean="0"/>
              <a:t>NodeJS</a:t>
            </a:r>
            <a:r>
              <a:rPr lang="es-MX" dirty="0" smtClean="0"/>
              <a:t> </a:t>
            </a:r>
            <a:r>
              <a:rPr lang="es-MX" dirty="0" err="1" smtClean="0"/>
              <a:t>runtime</a:t>
            </a:r>
            <a:r>
              <a:rPr lang="es-MX" dirty="0" smtClean="0"/>
              <a:t>)</a:t>
            </a:r>
            <a:endParaRPr lang="es-MX" dirty="0"/>
          </a:p>
        </p:txBody>
      </p:sp>
      <p:cxnSp>
        <p:nvCxnSpPr>
          <p:cNvPr id="9" name="Conector angular 8"/>
          <p:cNvCxnSpPr/>
          <p:nvPr/>
        </p:nvCxnSpPr>
        <p:spPr>
          <a:xfrm rot="5400000">
            <a:off x="3918628" y="2458727"/>
            <a:ext cx="767484" cy="703385"/>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3" name="Grupo 12"/>
          <p:cNvGrpSpPr/>
          <p:nvPr/>
        </p:nvGrpSpPr>
        <p:grpSpPr>
          <a:xfrm>
            <a:off x="4665785" y="3194161"/>
            <a:ext cx="1406770" cy="533777"/>
            <a:chOff x="5275384" y="3194161"/>
            <a:chExt cx="1406770" cy="533777"/>
          </a:xfrm>
        </p:grpSpPr>
        <p:sp>
          <p:nvSpPr>
            <p:cNvPr id="11" name="Flecha derecha 10"/>
            <p:cNvSpPr/>
            <p:nvPr/>
          </p:nvSpPr>
          <p:spPr>
            <a:xfrm>
              <a:off x="5978769"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sp>
          <p:nvSpPr>
            <p:cNvPr id="12" name="Flecha derecha 11"/>
            <p:cNvSpPr/>
            <p:nvPr/>
          </p:nvSpPr>
          <p:spPr>
            <a:xfrm rot="10800000">
              <a:off x="5275384" y="3194161"/>
              <a:ext cx="703385" cy="533777"/>
            </a:xfrm>
            <a:prstGeom prst="rightArrow">
              <a:avLst/>
            </a:prstGeom>
            <a:ln/>
          </p:spPr>
          <p:style>
            <a:lnRef idx="3">
              <a:schemeClr val="lt1"/>
            </a:lnRef>
            <a:fillRef idx="1">
              <a:schemeClr val="accent3"/>
            </a:fillRef>
            <a:effectRef idx="1">
              <a:schemeClr val="accent3"/>
            </a:effectRef>
            <a:fontRef idx="minor">
              <a:schemeClr val="lt1"/>
            </a:fontRef>
          </p:style>
          <p:txBody>
            <a:bodyPr rtlCol="0" anchor="ctr"/>
            <a:lstStyle/>
            <a:p>
              <a:pPr algn="ctr"/>
              <a:endParaRPr lang="es-MX" dirty="0"/>
            </a:p>
          </p:txBody>
        </p:sp>
      </p:grpSp>
      <p:sp>
        <p:nvSpPr>
          <p:cNvPr id="14" name="Rectángulo redondeado 13"/>
          <p:cNvSpPr/>
          <p:nvPr/>
        </p:nvSpPr>
        <p:spPr>
          <a:xfrm>
            <a:off x="6658709" y="2772312"/>
            <a:ext cx="3270737" cy="1453662"/>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mismo contenedor siempre tiene el mismo comportamiento.</a:t>
            </a:r>
          </a:p>
          <a:p>
            <a:pPr algn="ctr"/>
            <a:r>
              <a:rPr lang="es-MX" dirty="0" smtClean="0"/>
              <a:t>No importa donde o quien lo ejecute.</a:t>
            </a:r>
            <a:endParaRPr lang="es-MX" dirty="0"/>
          </a:p>
        </p:txBody>
      </p:sp>
      <p:sp>
        <p:nvSpPr>
          <p:cNvPr id="15" name="Rectángulo redondeado 14"/>
          <p:cNvSpPr/>
          <p:nvPr/>
        </p:nvSpPr>
        <p:spPr>
          <a:xfrm>
            <a:off x="6658709" y="4275608"/>
            <a:ext cx="3270737" cy="1460900"/>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smtClean="0"/>
              <a:t>El soporte para contenedores es construido dentro de sistemas operativos modernos</a:t>
            </a:r>
            <a:endParaRPr lang="es-MX" dirty="0"/>
          </a:p>
        </p:txBody>
      </p:sp>
      <p:sp>
        <p:nvSpPr>
          <p:cNvPr id="16" name="Rectángulo redondeado 15"/>
          <p:cNvSpPr/>
          <p:nvPr/>
        </p:nvSpPr>
        <p:spPr>
          <a:xfrm>
            <a:off x="6658709" y="5821311"/>
            <a:ext cx="3270737" cy="817495"/>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es-MX" dirty="0" err="1" smtClean="0"/>
              <a:t>Docker</a:t>
            </a:r>
            <a:r>
              <a:rPr lang="es-MX" dirty="0" smtClean="0"/>
              <a:t> simplifica la creación y manejo de contenedores</a:t>
            </a:r>
            <a:endParaRPr lang="es-MX" dirty="0"/>
          </a:p>
        </p:txBody>
      </p:sp>
    </p:spTree>
    <p:extLst>
      <p:ext uri="{BB962C8B-B14F-4D97-AF65-F5344CB8AC3E}">
        <p14:creationId xmlns:p14="http://schemas.microsoft.com/office/powerpoint/2010/main" val="3623246828"/>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609601" y="1754187"/>
            <a:ext cx="11262054" cy="4164013"/>
          </a:xfrm>
          <a:prstGeom prst="rect">
            <a:avLst/>
          </a:prstGeom>
        </p:spPr>
      </p:pic>
    </p:spTree>
    <p:extLst>
      <p:ext uri="{BB962C8B-B14F-4D97-AF65-F5344CB8AC3E}">
        <p14:creationId xmlns:p14="http://schemas.microsoft.com/office/powerpoint/2010/main" val="2196839845"/>
      </p:ext>
    </p:extLst>
  </p:cSld>
  <p:clrMapOvr>
    <a:masterClrMapping/>
  </p:clrMapOvr>
  <p:transition>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457382" y="1555750"/>
            <a:ext cx="11359787" cy="4527550"/>
          </a:xfrm>
          <a:prstGeom prst="rect">
            <a:avLst/>
          </a:prstGeom>
        </p:spPr>
      </p:pic>
    </p:spTree>
    <p:extLst>
      <p:ext uri="{BB962C8B-B14F-4D97-AF65-F5344CB8AC3E}">
        <p14:creationId xmlns:p14="http://schemas.microsoft.com/office/powerpoint/2010/main" val="1668047051"/>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Networking</a:t>
            </a:r>
            <a:r>
              <a:rPr lang="es-MX" dirty="0" smtClean="0"/>
              <a:t> </a:t>
            </a:r>
            <a:r>
              <a:rPr lang="es-MX" dirty="0" err="1" smtClean="0"/>
              <a:t>basics</a:t>
            </a:r>
            <a:endParaRPr lang="es-MX" dirty="0"/>
          </a:p>
        </p:txBody>
      </p:sp>
      <p:pic>
        <p:nvPicPr>
          <p:cNvPr id="4" name="Imagen 3"/>
          <p:cNvPicPr>
            <a:picLocks noChangeAspect="1"/>
          </p:cNvPicPr>
          <p:nvPr/>
        </p:nvPicPr>
        <p:blipFill>
          <a:blip r:embed="rId2"/>
          <a:stretch>
            <a:fillRect/>
          </a:stretch>
        </p:blipFill>
        <p:spPr>
          <a:xfrm>
            <a:off x="1195387" y="1897062"/>
            <a:ext cx="9290667" cy="4300538"/>
          </a:xfrm>
          <a:prstGeom prst="rect">
            <a:avLst/>
          </a:prstGeom>
        </p:spPr>
      </p:pic>
    </p:spTree>
    <p:extLst>
      <p:ext uri="{BB962C8B-B14F-4D97-AF65-F5344CB8AC3E}">
        <p14:creationId xmlns:p14="http://schemas.microsoft.com/office/powerpoint/2010/main" val="2998569096"/>
      </p:ext>
    </p:extLst>
  </p:cSld>
  <p:clrMapOvr>
    <a:masterClrMapping/>
  </p:clrMapOvr>
  <p:transition>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Imperative</a:t>
            </a:r>
            <a:r>
              <a:rPr lang="es-MX" dirty="0" smtClean="0"/>
              <a:t> vs </a:t>
            </a:r>
            <a:r>
              <a:rPr lang="es-MX" dirty="0" err="1" smtClean="0"/>
              <a:t>Declarative</a:t>
            </a:r>
            <a:endParaRPr lang="es-MX" dirty="0"/>
          </a:p>
        </p:txBody>
      </p:sp>
      <p:sp>
        <p:nvSpPr>
          <p:cNvPr id="4" name="Rectángulo redondeado 3"/>
          <p:cNvSpPr/>
          <p:nvPr/>
        </p:nvSpPr>
        <p:spPr>
          <a:xfrm>
            <a:off x="520701" y="22987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Imperative</a:t>
            </a:r>
            <a:endParaRPr lang="es-MX" dirty="0"/>
          </a:p>
        </p:txBody>
      </p:sp>
      <p:sp>
        <p:nvSpPr>
          <p:cNvPr id="5" name="Rectángulo redondeado 4"/>
          <p:cNvSpPr/>
          <p:nvPr/>
        </p:nvSpPr>
        <p:spPr>
          <a:xfrm>
            <a:off x="520700" y="4914900"/>
            <a:ext cx="1422399" cy="5080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MX" dirty="0" err="1" smtClean="0"/>
              <a:t>Declarative</a:t>
            </a:r>
            <a:endParaRPr lang="es-MX" dirty="0"/>
          </a:p>
        </p:txBody>
      </p:sp>
      <p:cxnSp>
        <p:nvCxnSpPr>
          <p:cNvPr id="7" name="Conector recto 6"/>
          <p:cNvCxnSpPr/>
          <p:nvPr/>
        </p:nvCxnSpPr>
        <p:spPr>
          <a:xfrm flipV="1">
            <a:off x="419100" y="4137023"/>
            <a:ext cx="11023600" cy="25400"/>
          </a:xfrm>
          <a:prstGeom prst="line">
            <a:avLst/>
          </a:prstGeom>
        </p:spPr>
        <p:style>
          <a:lnRef idx="1">
            <a:schemeClr val="accent1"/>
          </a:lnRef>
          <a:fillRef idx="0">
            <a:schemeClr val="accent1"/>
          </a:fillRef>
          <a:effectRef idx="0">
            <a:schemeClr val="accent1"/>
          </a:effectRef>
          <a:fontRef idx="minor">
            <a:schemeClr val="tx1"/>
          </a:fontRef>
        </p:style>
      </p:cxnSp>
      <p:pic>
        <p:nvPicPr>
          <p:cNvPr id="8" name="Imagen 7"/>
          <p:cNvPicPr>
            <a:picLocks noChangeAspect="1"/>
          </p:cNvPicPr>
          <p:nvPr/>
        </p:nvPicPr>
        <p:blipFill>
          <a:blip r:embed="rId2"/>
          <a:stretch>
            <a:fillRect/>
          </a:stretch>
        </p:blipFill>
        <p:spPr>
          <a:xfrm>
            <a:off x="3797300" y="1804987"/>
            <a:ext cx="5486400" cy="1495425"/>
          </a:xfrm>
          <a:prstGeom prst="rect">
            <a:avLst/>
          </a:prstGeom>
        </p:spPr>
      </p:pic>
      <p:pic>
        <p:nvPicPr>
          <p:cNvPr id="9" name="Imagen 8"/>
          <p:cNvPicPr>
            <a:picLocks noChangeAspect="1"/>
          </p:cNvPicPr>
          <p:nvPr/>
        </p:nvPicPr>
        <p:blipFill>
          <a:blip r:embed="rId3"/>
          <a:stretch>
            <a:fillRect/>
          </a:stretch>
        </p:blipFill>
        <p:spPr>
          <a:xfrm>
            <a:off x="3927476" y="4492625"/>
            <a:ext cx="2209800" cy="1352550"/>
          </a:xfrm>
          <a:prstGeom prst="rect">
            <a:avLst/>
          </a:prstGeom>
        </p:spPr>
      </p:pic>
      <p:pic>
        <p:nvPicPr>
          <p:cNvPr id="10" name="Imagen 9"/>
          <p:cNvPicPr>
            <a:picLocks noChangeAspect="1"/>
          </p:cNvPicPr>
          <p:nvPr/>
        </p:nvPicPr>
        <p:blipFill>
          <a:blip r:embed="rId4"/>
          <a:stretch>
            <a:fillRect/>
          </a:stretch>
        </p:blipFill>
        <p:spPr>
          <a:xfrm>
            <a:off x="3797300" y="1358900"/>
            <a:ext cx="3762375" cy="2667000"/>
          </a:xfrm>
          <a:prstGeom prst="rect">
            <a:avLst/>
          </a:prstGeom>
        </p:spPr>
      </p:pic>
      <p:pic>
        <p:nvPicPr>
          <p:cNvPr id="11" name="Imagen 10"/>
          <p:cNvPicPr>
            <a:picLocks noChangeAspect="1"/>
          </p:cNvPicPr>
          <p:nvPr/>
        </p:nvPicPr>
        <p:blipFill>
          <a:blip r:embed="rId5"/>
          <a:stretch>
            <a:fillRect/>
          </a:stretch>
        </p:blipFill>
        <p:spPr>
          <a:xfrm>
            <a:off x="7559675" y="4273546"/>
            <a:ext cx="2562225" cy="2409825"/>
          </a:xfrm>
          <a:prstGeom prst="rect">
            <a:avLst/>
          </a:prstGeom>
        </p:spPr>
      </p:pic>
      <p:pic>
        <p:nvPicPr>
          <p:cNvPr id="12" name="Imagen 11"/>
          <p:cNvPicPr>
            <a:picLocks noChangeAspect="1"/>
          </p:cNvPicPr>
          <p:nvPr/>
        </p:nvPicPr>
        <p:blipFill>
          <a:blip r:embed="rId6"/>
          <a:stretch>
            <a:fillRect/>
          </a:stretch>
        </p:blipFill>
        <p:spPr>
          <a:xfrm>
            <a:off x="3927476" y="4383083"/>
            <a:ext cx="2924175" cy="2190750"/>
          </a:xfrm>
          <a:prstGeom prst="rect">
            <a:avLst/>
          </a:prstGeom>
        </p:spPr>
      </p:pic>
      <p:pic>
        <p:nvPicPr>
          <p:cNvPr id="13" name="Imagen 12"/>
          <p:cNvPicPr>
            <a:picLocks noChangeAspect="1"/>
          </p:cNvPicPr>
          <p:nvPr/>
        </p:nvPicPr>
        <p:blipFill>
          <a:blip r:embed="rId5"/>
          <a:stretch>
            <a:fillRect/>
          </a:stretch>
        </p:blipFill>
        <p:spPr>
          <a:xfrm>
            <a:off x="7559674" y="1487487"/>
            <a:ext cx="2562225" cy="2409825"/>
          </a:xfrm>
          <a:prstGeom prst="rect">
            <a:avLst/>
          </a:prstGeom>
        </p:spPr>
      </p:pic>
    </p:spTree>
    <p:extLst>
      <p:ext uri="{BB962C8B-B14F-4D97-AF65-F5344CB8AC3E}">
        <p14:creationId xmlns:p14="http://schemas.microsoft.com/office/powerpoint/2010/main" val="79756365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8"/>
                                        </p:tgtEl>
                                      </p:cBhvr>
                                    </p:animEffect>
                                    <p:set>
                                      <p:cBhvr>
                                        <p:cTn id="10" dur="1" fill="hold">
                                          <p:stCondLst>
                                            <p:cond delay="499"/>
                                          </p:stCondLst>
                                        </p:cTn>
                                        <p:tgtEl>
                                          <p:spTgt spid="8"/>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3.- k8s </a:t>
            </a:r>
            <a:r>
              <a:rPr lang="es-MX" dirty="0" err="1" smtClean="0"/>
              <a:t>Objects</a:t>
            </a:r>
            <a:r>
              <a:rPr lang="es-MX" dirty="0" smtClean="0"/>
              <a:t> – </a:t>
            </a:r>
            <a:r>
              <a:rPr lang="es-MX" dirty="0" err="1" smtClean="0"/>
              <a:t>Kubectl</a:t>
            </a:r>
            <a:r>
              <a:rPr lang="es-MX" dirty="0" smtClean="0"/>
              <a:t> </a:t>
            </a:r>
            <a:r>
              <a:rPr lang="es-MX" dirty="0" err="1" smtClean="0"/>
              <a:t>Apply</a:t>
            </a:r>
            <a:r>
              <a:rPr lang="es-MX" dirty="0" smtClean="0"/>
              <a:t> </a:t>
            </a:r>
            <a:r>
              <a:rPr lang="es-MX" dirty="0" err="1" smtClean="0"/>
              <a:t>Command</a:t>
            </a:r>
            <a:endParaRPr lang="es-MX" dirty="0"/>
          </a:p>
        </p:txBody>
      </p:sp>
      <p:pic>
        <p:nvPicPr>
          <p:cNvPr id="4" name="Imagen 3"/>
          <p:cNvPicPr>
            <a:picLocks noChangeAspect="1"/>
          </p:cNvPicPr>
          <p:nvPr/>
        </p:nvPicPr>
        <p:blipFill rotWithShape="1">
          <a:blip r:embed="rId2"/>
          <a:srcRect t="658"/>
          <a:stretch/>
        </p:blipFill>
        <p:spPr>
          <a:xfrm>
            <a:off x="946150" y="1536700"/>
            <a:ext cx="10295650" cy="4559300"/>
          </a:xfrm>
          <a:prstGeom prst="rect">
            <a:avLst/>
          </a:prstGeom>
        </p:spPr>
      </p:pic>
    </p:spTree>
    <p:extLst>
      <p:ext uri="{BB962C8B-B14F-4D97-AF65-F5344CB8AC3E}">
        <p14:creationId xmlns:p14="http://schemas.microsoft.com/office/powerpoint/2010/main" val="3267284605"/>
      </p:ext>
    </p:extLst>
  </p:cSld>
  <p:clrMapOvr>
    <a:masterClrMapping/>
  </p:clrMapOvr>
  <p:transition>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a:t>
            </a:r>
            <a:endParaRPr lang="es-MX" dirty="0"/>
          </a:p>
        </p:txBody>
      </p:sp>
      <p:pic>
        <p:nvPicPr>
          <p:cNvPr id="4" name="Imagen 3"/>
          <p:cNvPicPr>
            <a:picLocks noChangeAspect="1"/>
          </p:cNvPicPr>
          <p:nvPr/>
        </p:nvPicPr>
        <p:blipFill>
          <a:blip r:embed="rId2"/>
          <a:stretch>
            <a:fillRect/>
          </a:stretch>
        </p:blipFill>
        <p:spPr>
          <a:xfrm>
            <a:off x="1206500" y="1655158"/>
            <a:ext cx="9224641" cy="4644042"/>
          </a:xfrm>
          <a:prstGeom prst="rect">
            <a:avLst/>
          </a:prstGeom>
        </p:spPr>
      </p:pic>
    </p:spTree>
    <p:extLst>
      <p:ext uri="{BB962C8B-B14F-4D97-AF65-F5344CB8AC3E}">
        <p14:creationId xmlns:p14="http://schemas.microsoft.com/office/powerpoint/2010/main" val="176426857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Introducción a </a:t>
            </a:r>
            <a:r>
              <a:rPr lang="es-MX" dirty="0" err="1" smtClean="0"/>
              <a:t>docker</a:t>
            </a:r>
            <a:r>
              <a:rPr lang="es-MX" dirty="0" smtClean="0"/>
              <a:t> </a:t>
            </a:r>
            <a:r>
              <a:rPr lang="es-MX" dirty="0" err="1" smtClean="0"/>
              <a:t>storage</a:t>
            </a:r>
            <a:endParaRPr lang="es-MX" dirty="0"/>
          </a:p>
        </p:txBody>
      </p:sp>
      <p:cxnSp>
        <p:nvCxnSpPr>
          <p:cNvPr id="11" name="Conector recto 10"/>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CuadroTexto 11"/>
          <p:cNvSpPr txBox="1"/>
          <p:nvPr/>
        </p:nvSpPr>
        <p:spPr>
          <a:xfrm>
            <a:off x="1701801" y="3149600"/>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13" name="CuadroTexto 12"/>
          <p:cNvSpPr txBox="1"/>
          <p:nvPr/>
        </p:nvSpPr>
        <p:spPr>
          <a:xfrm>
            <a:off x="7220038" y="3149600"/>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Tree>
    <p:extLst>
      <p:ext uri="{BB962C8B-B14F-4D97-AF65-F5344CB8AC3E}">
        <p14:creationId xmlns:p14="http://schemas.microsoft.com/office/powerpoint/2010/main" val="3285998537"/>
      </p:ext>
    </p:extLst>
  </p:cSld>
  <p:clrMapOvr>
    <a:masterClrMapping/>
  </p:clrMapOvr>
  <p:transition>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138357" y="1744539"/>
            <a:ext cx="1287532" cy="369332"/>
          </a:xfrm>
          <a:prstGeom prst="rect">
            <a:avLst/>
          </a:prstGeom>
          <a:noFill/>
        </p:spPr>
        <p:txBody>
          <a:bodyPr wrap="none" rtlCol="0">
            <a:spAutoFit/>
          </a:bodyPr>
          <a:lstStyle/>
          <a:p>
            <a:r>
              <a:rPr lang="es-MX" dirty="0" err="1" smtClean="0"/>
              <a:t>Filesystem</a:t>
            </a:r>
            <a:endParaRPr lang="es-MX" dirty="0"/>
          </a:p>
        </p:txBody>
      </p:sp>
      <p:grpSp>
        <p:nvGrpSpPr>
          <p:cNvPr id="11" name="Grupo 10"/>
          <p:cNvGrpSpPr/>
          <p:nvPr/>
        </p:nvGrpSpPr>
        <p:grpSpPr>
          <a:xfrm>
            <a:off x="632674" y="2260437"/>
            <a:ext cx="2321839" cy="1477328"/>
            <a:chOff x="917351" y="2743200"/>
            <a:chExt cx="2321839" cy="1477328"/>
          </a:xfrm>
        </p:grpSpPr>
        <p:sp>
          <p:nvSpPr>
            <p:cNvPr id="5" name="CuadroTexto 4"/>
            <p:cNvSpPr txBox="1"/>
            <p:nvPr/>
          </p:nvSpPr>
          <p:spPr>
            <a:xfrm>
              <a:off x="1066800" y="2743200"/>
              <a:ext cx="2172390" cy="1477328"/>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aufs</a:t>
              </a:r>
              <a:endParaRPr lang="es-MX" dirty="0" smtClean="0"/>
            </a:p>
            <a:p>
              <a:r>
                <a:rPr lang="es-MX" dirty="0"/>
                <a:t>	</a:t>
              </a:r>
              <a:r>
                <a:rPr lang="es-MX" dirty="0" err="1" smtClean="0"/>
                <a:t>containers</a:t>
              </a:r>
              <a:endParaRPr lang="es-MX" dirty="0" smtClean="0"/>
            </a:p>
            <a:p>
              <a:r>
                <a:rPr lang="es-MX" dirty="0" smtClean="0"/>
                <a:t>	</a:t>
              </a:r>
              <a:r>
                <a:rPr lang="es-MX" dirty="0" err="1" smtClean="0"/>
                <a:t>image</a:t>
              </a:r>
              <a:endParaRPr lang="es-MX" dirty="0" smtClean="0"/>
            </a:p>
            <a:p>
              <a:r>
                <a:rPr lang="es-MX" dirty="0"/>
                <a:t>	</a:t>
              </a:r>
              <a:r>
                <a:rPr lang="es-MX" dirty="0" err="1" smtClean="0"/>
                <a:t>volumes</a:t>
              </a:r>
              <a:endParaRPr lang="es-MX" dirty="0"/>
            </a:p>
          </p:txBody>
        </p:sp>
        <p:pic>
          <p:nvPicPr>
            <p:cNvPr id="6" name="Imagen 5"/>
            <p:cNvPicPr>
              <a:picLocks noChangeAspect="1"/>
            </p:cNvPicPr>
            <p:nvPr/>
          </p:nvPicPr>
          <p:blipFill>
            <a:blip r:embed="rId2"/>
            <a:stretch>
              <a:fillRect/>
            </a:stretch>
          </p:blipFill>
          <p:spPr>
            <a:xfrm>
              <a:off x="917351" y="2819400"/>
              <a:ext cx="228825" cy="228600"/>
            </a:xfrm>
            <a:prstGeom prst="rect">
              <a:avLst/>
            </a:prstGeom>
          </p:spPr>
        </p:pic>
        <p:pic>
          <p:nvPicPr>
            <p:cNvPr id="7" name="Imagen 6"/>
            <p:cNvPicPr>
              <a:picLocks noChangeAspect="1"/>
            </p:cNvPicPr>
            <p:nvPr/>
          </p:nvPicPr>
          <p:blipFill>
            <a:blip r:embed="rId2"/>
            <a:stretch>
              <a:fillRect/>
            </a:stretch>
          </p:blipFill>
          <p:spPr>
            <a:xfrm>
              <a:off x="1782720" y="3107212"/>
              <a:ext cx="228825" cy="228600"/>
            </a:xfrm>
            <a:prstGeom prst="rect">
              <a:avLst/>
            </a:prstGeom>
          </p:spPr>
        </p:pic>
        <p:pic>
          <p:nvPicPr>
            <p:cNvPr id="8" name="Imagen 7"/>
            <p:cNvPicPr>
              <a:picLocks noChangeAspect="1"/>
            </p:cNvPicPr>
            <p:nvPr/>
          </p:nvPicPr>
          <p:blipFill>
            <a:blip r:embed="rId2"/>
            <a:stretch>
              <a:fillRect/>
            </a:stretch>
          </p:blipFill>
          <p:spPr>
            <a:xfrm>
              <a:off x="1782719" y="3409870"/>
              <a:ext cx="228825" cy="228600"/>
            </a:xfrm>
            <a:prstGeom prst="rect">
              <a:avLst/>
            </a:prstGeom>
          </p:spPr>
        </p:pic>
        <p:pic>
          <p:nvPicPr>
            <p:cNvPr id="9" name="Imagen 8"/>
            <p:cNvPicPr>
              <a:picLocks noChangeAspect="1"/>
            </p:cNvPicPr>
            <p:nvPr/>
          </p:nvPicPr>
          <p:blipFill>
            <a:blip r:embed="rId2"/>
            <a:stretch>
              <a:fillRect/>
            </a:stretch>
          </p:blipFill>
          <p:spPr>
            <a:xfrm>
              <a:off x="1782719" y="3649026"/>
              <a:ext cx="228825" cy="228600"/>
            </a:xfrm>
            <a:prstGeom prst="rect">
              <a:avLst/>
            </a:prstGeom>
          </p:spPr>
        </p:pic>
        <p:pic>
          <p:nvPicPr>
            <p:cNvPr id="10" name="Imagen 9"/>
            <p:cNvPicPr>
              <a:picLocks noChangeAspect="1"/>
            </p:cNvPicPr>
            <p:nvPr/>
          </p:nvPicPr>
          <p:blipFill>
            <a:blip r:embed="rId2"/>
            <a:stretch>
              <a:fillRect/>
            </a:stretch>
          </p:blipFill>
          <p:spPr>
            <a:xfrm>
              <a:off x="1782719" y="3932633"/>
              <a:ext cx="228825" cy="228600"/>
            </a:xfrm>
            <a:prstGeom prst="rect">
              <a:avLst/>
            </a:prstGeom>
          </p:spPr>
        </p:pic>
      </p:grpSp>
      <p:sp>
        <p:nvSpPr>
          <p:cNvPr id="12" name="CuadroTexto 11"/>
          <p:cNvSpPr txBox="1"/>
          <p:nvPr/>
        </p:nvSpPr>
        <p:spPr>
          <a:xfrm>
            <a:off x="3103962" y="1750743"/>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pic>
        <p:nvPicPr>
          <p:cNvPr id="13" name="Imagen 12"/>
          <p:cNvPicPr>
            <a:picLocks noChangeAspect="1"/>
          </p:cNvPicPr>
          <p:nvPr/>
        </p:nvPicPr>
        <p:blipFill>
          <a:blip r:embed="rId3"/>
          <a:stretch>
            <a:fillRect/>
          </a:stretch>
        </p:blipFill>
        <p:spPr>
          <a:xfrm>
            <a:off x="3168366" y="2294538"/>
            <a:ext cx="3962400" cy="1619250"/>
          </a:xfrm>
          <a:prstGeom prst="rect">
            <a:avLst/>
          </a:prstGeom>
        </p:spPr>
      </p:pic>
      <p:pic>
        <p:nvPicPr>
          <p:cNvPr id="15" name="Imagen 14"/>
          <p:cNvPicPr>
            <a:picLocks noChangeAspect="1"/>
          </p:cNvPicPr>
          <p:nvPr/>
        </p:nvPicPr>
        <p:blipFill rotWithShape="1">
          <a:blip r:embed="rId4"/>
          <a:srcRect t="12667"/>
          <a:stretch/>
        </p:blipFill>
        <p:spPr>
          <a:xfrm>
            <a:off x="3168366" y="4214543"/>
            <a:ext cx="3324225" cy="207962"/>
          </a:xfrm>
          <a:prstGeom prst="rect">
            <a:avLst/>
          </a:prstGeom>
        </p:spPr>
      </p:pic>
      <p:pic>
        <p:nvPicPr>
          <p:cNvPr id="16" name="Imagen 15"/>
          <p:cNvPicPr>
            <a:picLocks noChangeAspect="1"/>
          </p:cNvPicPr>
          <p:nvPr/>
        </p:nvPicPr>
        <p:blipFill>
          <a:blip r:embed="rId5"/>
          <a:stretch>
            <a:fillRect/>
          </a:stretch>
        </p:blipFill>
        <p:spPr>
          <a:xfrm>
            <a:off x="3177891" y="4613722"/>
            <a:ext cx="3314700" cy="219075"/>
          </a:xfrm>
          <a:prstGeom prst="rect">
            <a:avLst/>
          </a:prstGeom>
        </p:spPr>
      </p:pic>
      <p:pic>
        <p:nvPicPr>
          <p:cNvPr id="17" name="Imagen 16"/>
          <p:cNvPicPr>
            <a:picLocks noChangeAspect="1"/>
          </p:cNvPicPr>
          <p:nvPr/>
        </p:nvPicPr>
        <p:blipFill>
          <a:blip r:embed="rId6"/>
          <a:stretch>
            <a:fillRect/>
          </a:stretch>
        </p:blipFill>
        <p:spPr>
          <a:xfrm>
            <a:off x="3196941" y="5019504"/>
            <a:ext cx="3295650" cy="209550"/>
          </a:xfrm>
          <a:prstGeom prst="rect">
            <a:avLst/>
          </a:prstGeom>
        </p:spPr>
      </p:pic>
      <p:pic>
        <p:nvPicPr>
          <p:cNvPr id="18" name="Imagen 17"/>
          <p:cNvPicPr>
            <a:picLocks noChangeAspect="1"/>
          </p:cNvPicPr>
          <p:nvPr/>
        </p:nvPicPr>
        <p:blipFill rotWithShape="1">
          <a:blip r:embed="rId7"/>
          <a:srcRect t="13029" b="1"/>
          <a:stretch/>
        </p:blipFill>
        <p:spPr>
          <a:xfrm>
            <a:off x="3168365" y="5445547"/>
            <a:ext cx="3324225" cy="198813"/>
          </a:xfrm>
          <a:prstGeom prst="rect">
            <a:avLst/>
          </a:prstGeom>
        </p:spPr>
      </p:pic>
      <p:pic>
        <p:nvPicPr>
          <p:cNvPr id="19" name="Imagen 18"/>
          <p:cNvPicPr>
            <a:picLocks noChangeAspect="1"/>
          </p:cNvPicPr>
          <p:nvPr/>
        </p:nvPicPr>
        <p:blipFill rotWithShape="1">
          <a:blip r:embed="rId8"/>
          <a:srcRect t="15867" b="11525"/>
          <a:stretch/>
        </p:blipFill>
        <p:spPr>
          <a:xfrm>
            <a:off x="3168364" y="5854336"/>
            <a:ext cx="3324225" cy="193639"/>
          </a:xfrm>
          <a:prstGeom prst="rect">
            <a:avLst/>
          </a:prstGeom>
        </p:spPr>
      </p:pic>
      <p:pic>
        <p:nvPicPr>
          <p:cNvPr id="20" name="Imagen 19"/>
          <p:cNvPicPr>
            <a:picLocks noChangeAspect="1"/>
          </p:cNvPicPr>
          <p:nvPr/>
        </p:nvPicPr>
        <p:blipFill>
          <a:blip r:embed="rId9"/>
          <a:stretch>
            <a:fillRect/>
          </a:stretch>
        </p:blipFill>
        <p:spPr>
          <a:xfrm>
            <a:off x="7750177" y="2294538"/>
            <a:ext cx="3914775" cy="1609725"/>
          </a:xfrm>
          <a:prstGeom prst="rect">
            <a:avLst/>
          </a:prstGeom>
        </p:spPr>
      </p:pic>
      <p:pic>
        <p:nvPicPr>
          <p:cNvPr id="21" name="Imagen 20"/>
          <p:cNvPicPr>
            <a:picLocks noChangeAspect="1"/>
          </p:cNvPicPr>
          <p:nvPr/>
        </p:nvPicPr>
        <p:blipFill>
          <a:blip r:embed="rId10"/>
          <a:stretch>
            <a:fillRect/>
          </a:stretch>
        </p:blipFill>
        <p:spPr>
          <a:xfrm>
            <a:off x="7750177" y="4208342"/>
            <a:ext cx="3276600" cy="200025"/>
          </a:xfrm>
          <a:prstGeom prst="rect">
            <a:avLst/>
          </a:prstGeom>
        </p:spPr>
      </p:pic>
      <p:pic>
        <p:nvPicPr>
          <p:cNvPr id="22" name="Imagen 21"/>
          <p:cNvPicPr>
            <a:picLocks noChangeAspect="1"/>
          </p:cNvPicPr>
          <p:nvPr/>
        </p:nvPicPr>
        <p:blipFill>
          <a:blip r:embed="rId11"/>
          <a:stretch>
            <a:fillRect/>
          </a:stretch>
        </p:blipFill>
        <p:spPr>
          <a:xfrm>
            <a:off x="7750177" y="4613722"/>
            <a:ext cx="3333750" cy="219075"/>
          </a:xfrm>
          <a:prstGeom prst="rect">
            <a:avLst/>
          </a:prstGeom>
        </p:spPr>
      </p:pic>
      <p:pic>
        <p:nvPicPr>
          <p:cNvPr id="23" name="Imagen 22"/>
          <p:cNvPicPr>
            <a:picLocks noChangeAspect="1"/>
          </p:cNvPicPr>
          <p:nvPr/>
        </p:nvPicPr>
        <p:blipFill>
          <a:blip r:embed="rId12"/>
          <a:stretch>
            <a:fillRect/>
          </a:stretch>
        </p:blipFill>
        <p:spPr>
          <a:xfrm>
            <a:off x="7754399" y="5023335"/>
            <a:ext cx="3305175" cy="200025"/>
          </a:xfrm>
          <a:prstGeom prst="rect">
            <a:avLst/>
          </a:prstGeom>
        </p:spPr>
      </p:pic>
      <p:pic>
        <p:nvPicPr>
          <p:cNvPr id="24" name="Imagen 23"/>
          <p:cNvPicPr>
            <a:picLocks noChangeAspect="1"/>
          </p:cNvPicPr>
          <p:nvPr/>
        </p:nvPicPr>
        <p:blipFill rotWithShape="1">
          <a:blip r:embed="rId13"/>
          <a:srcRect t="10650" b="12473"/>
          <a:stretch/>
        </p:blipFill>
        <p:spPr>
          <a:xfrm>
            <a:off x="7740652" y="5450968"/>
            <a:ext cx="3295650" cy="197708"/>
          </a:xfrm>
          <a:prstGeom prst="rect">
            <a:avLst/>
          </a:prstGeom>
        </p:spPr>
      </p:pic>
      <p:pic>
        <p:nvPicPr>
          <p:cNvPr id="25" name="Imagen 24"/>
          <p:cNvPicPr>
            <a:picLocks noChangeAspect="1"/>
          </p:cNvPicPr>
          <p:nvPr/>
        </p:nvPicPr>
        <p:blipFill rotWithShape="1">
          <a:blip r:embed="rId14"/>
          <a:srcRect t="15649"/>
          <a:stretch/>
        </p:blipFill>
        <p:spPr>
          <a:xfrm>
            <a:off x="7759702" y="5856723"/>
            <a:ext cx="3324225" cy="184796"/>
          </a:xfrm>
          <a:prstGeom prst="rect">
            <a:avLst/>
          </a:prstGeom>
        </p:spPr>
      </p:pic>
    </p:spTree>
    <p:extLst>
      <p:ext uri="{BB962C8B-B14F-4D97-AF65-F5344CB8AC3E}">
        <p14:creationId xmlns:p14="http://schemas.microsoft.com/office/powerpoint/2010/main" val="287376865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pic>
        <p:nvPicPr>
          <p:cNvPr id="4" name="Imagen 3"/>
          <p:cNvPicPr>
            <a:picLocks noChangeAspect="1"/>
          </p:cNvPicPr>
          <p:nvPr/>
        </p:nvPicPr>
        <p:blipFill rotWithShape="1">
          <a:blip r:embed="rId2"/>
          <a:srcRect t="12667"/>
          <a:stretch/>
        </p:blipFill>
        <p:spPr>
          <a:xfrm>
            <a:off x="2398533" y="5892295"/>
            <a:ext cx="3324225" cy="207962"/>
          </a:xfrm>
          <a:prstGeom prst="rect">
            <a:avLst/>
          </a:prstGeom>
        </p:spPr>
      </p:pic>
      <p:pic>
        <p:nvPicPr>
          <p:cNvPr id="5" name="Imagen 4"/>
          <p:cNvPicPr>
            <a:picLocks noChangeAspect="1"/>
          </p:cNvPicPr>
          <p:nvPr/>
        </p:nvPicPr>
        <p:blipFill>
          <a:blip r:embed="rId3"/>
          <a:stretch>
            <a:fillRect/>
          </a:stretch>
        </p:blipFill>
        <p:spPr>
          <a:xfrm>
            <a:off x="2398533" y="5524139"/>
            <a:ext cx="3314700" cy="219075"/>
          </a:xfrm>
          <a:prstGeom prst="rect">
            <a:avLst/>
          </a:prstGeom>
        </p:spPr>
      </p:pic>
      <p:pic>
        <p:nvPicPr>
          <p:cNvPr id="6" name="Imagen 5"/>
          <p:cNvPicPr>
            <a:picLocks noChangeAspect="1"/>
          </p:cNvPicPr>
          <p:nvPr/>
        </p:nvPicPr>
        <p:blipFill>
          <a:blip r:embed="rId4"/>
          <a:stretch>
            <a:fillRect/>
          </a:stretch>
        </p:blipFill>
        <p:spPr>
          <a:xfrm>
            <a:off x="2398533" y="5135274"/>
            <a:ext cx="3295650" cy="209550"/>
          </a:xfrm>
          <a:prstGeom prst="rect">
            <a:avLst/>
          </a:prstGeom>
        </p:spPr>
      </p:pic>
      <p:pic>
        <p:nvPicPr>
          <p:cNvPr id="7" name="Imagen 6"/>
          <p:cNvPicPr>
            <a:picLocks noChangeAspect="1"/>
          </p:cNvPicPr>
          <p:nvPr/>
        </p:nvPicPr>
        <p:blipFill rotWithShape="1">
          <a:blip r:embed="rId5"/>
          <a:srcRect t="13029" b="1"/>
          <a:stretch/>
        </p:blipFill>
        <p:spPr>
          <a:xfrm>
            <a:off x="2398533" y="4746392"/>
            <a:ext cx="3324225" cy="198813"/>
          </a:xfrm>
          <a:prstGeom prst="rect">
            <a:avLst/>
          </a:prstGeom>
        </p:spPr>
      </p:pic>
      <p:pic>
        <p:nvPicPr>
          <p:cNvPr id="8" name="Imagen 7"/>
          <p:cNvPicPr>
            <a:picLocks noChangeAspect="1"/>
          </p:cNvPicPr>
          <p:nvPr/>
        </p:nvPicPr>
        <p:blipFill rotWithShape="1">
          <a:blip r:embed="rId6"/>
          <a:srcRect t="15867" b="11525"/>
          <a:stretch/>
        </p:blipFill>
        <p:spPr>
          <a:xfrm>
            <a:off x="2398533" y="4406921"/>
            <a:ext cx="3324225" cy="193639"/>
          </a:xfrm>
          <a:prstGeom prst="rect">
            <a:avLst/>
          </a:prstGeom>
        </p:spPr>
      </p:pic>
      <p:sp>
        <p:nvSpPr>
          <p:cNvPr id="9" name="CuadroTexto 8"/>
          <p:cNvSpPr txBox="1"/>
          <p:nvPr/>
        </p:nvSpPr>
        <p:spPr>
          <a:xfrm>
            <a:off x="224838" y="1515964"/>
            <a:ext cx="2287806" cy="369332"/>
          </a:xfrm>
          <a:prstGeom prst="rect">
            <a:avLst/>
          </a:prstGeom>
          <a:noFill/>
        </p:spPr>
        <p:txBody>
          <a:bodyPr wrap="none" rtlCol="0">
            <a:spAutoFit/>
          </a:bodyPr>
          <a:lstStyle/>
          <a:p>
            <a:r>
              <a:rPr lang="es-MX" dirty="0" err="1" smtClean="0"/>
              <a:t>Layered</a:t>
            </a:r>
            <a:r>
              <a:rPr lang="es-MX" dirty="0" smtClean="0"/>
              <a:t> </a:t>
            </a:r>
            <a:r>
              <a:rPr lang="es-MX" dirty="0" err="1" smtClean="0"/>
              <a:t>architecture</a:t>
            </a:r>
            <a:endParaRPr lang="es-MX" dirty="0"/>
          </a:p>
        </p:txBody>
      </p:sp>
      <p:sp>
        <p:nvSpPr>
          <p:cNvPr id="10" name="Rectángulo 9"/>
          <p:cNvSpPr/>
          <p:nvPr/>
        </p:nvSpPr>
        <p:spPr>
          <a:xfrm>
            <a:off x="211020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1" name="CuadroTexto 10"/>
          <p:cNvSpPr txBox="1"/>
          <p:nvPr/>
        </p:nvSpPr>
        <p:spPr>
          <a:xfrm>
            <a:off x="224838" y="5055383"/>
            <a:ext cx="1505540" cy="369332"/>
          </a:xfrm>
          <a:prstGeom prst="rect">
            <a:avLst/>
          </a:prstGeom>
          <a:noFill/>
        </p:spPr>
        <p:txBody>
          <a:bodyPr wrap="none" rtlCol="0">
            <a:spAutoFit/>
          </a:bodyPr>
          <a:lstStyle/>
          <a:p>
            <a:r>
              <a:rPr lang="es-MX" dirty="0" err="1" smtClean="0"/>
              <a:t>Image</a:t>
            </a:r>
            <a:r>
              <a:rPr lang="es-MX" dirty="0" smtClean="0"/>
              <a:t> </a:t>
            </a:r>
            <a:r>
              <a:rPr lang="es-MX" dirty="0" err="1" smtClean="0"/>
              <a:t>layers</a:t>
            </a:r>
            <a:endParaRPr lang="es-MX" dirty="0"/>
          </a:p>
        </p:txBody>
      </p:sp>
      <p:pic>
        <p:nvPicPr>
          <p:cNvPr id="12" name="Imagen 11"/>
          <p:cNvPicPr>
            <a:picLocks noChangeAspect="1"/>
          </p:cNvPicPr>
          <p:nvPr/>
        </p:nvPicPr>
        <p:blipFill rotWithShape="1">
          <a:blip r:embed="rId7"/>
          <a:srcRect t="1" b="17364"/>
          <a:stretch/>
        </p:blipFill>
        <p:spPr>
          <a:xfrm>
            <a:off x="2398533" y="2965983"/>
            <a:ext cx="3200400" cy="181032"/>
          </a:xfrm>
          <a:prstGeom prst="rect">
            <a:avLst/>
          </a:prstGeom>
        </p:spPr>
      </p:pic>
      <p:sp>
        <p:nvSpPr>
          <p:cNvPr id="13" name="Rectángulo 12"/>
          <p:cNvSpPr/>
          <p:nvPr/>
        </p:nvSpPr>
        <p:spPr>
          <a:xfrm>
            <a:off x="211020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4" name="CuadroTexto 13"/>
          <p:cNvSpPr txBox="1"/>
          <p:nvPr/>
        </p:nvSpPr>
        <p:spPr>
          <a:xfrm>
            <a:off x="224838" y="2813530"/>
            <a:ext cx="1749197" cy="369332"/>
          </a:xfrm>
          <a:prstGeom prst="rect">
            <a:avLst/>
          </a:prstGeom>
          <a:noFill/>
        </p:spPr>
        <p:txBody>
          <a:bodyPr wrap="none" rtlCol="0">
            <a:spAutoFit/>
          </a:bodyPr>
          <a:lstStyle/>
          <a:p>
            <a:r>
              <a:rPr lang="es-MX" dirty="0" err="1" smtClean="0"/>
              <a:t>Container</a:t>
            </a:r>
            <a:r>
              <a:rPr lang="es-MX" dirty="0" smtClean="0"/>
              <a:t> </a:t>
            </a:r>
            <a:r>
              <a:rPr lang="es-MX" dirty="0" err="1" smtClean="0"/>
              <a:t>layer</a:t>
            </a:r>
            <a:endParaRPr lang="es-MX" dirty="0"/>
          </a:p>
        </p:txBody>
      </p:sp>
      <p:sp>
        <p:nvSpPr>
          <p:cNvPr id="15" name="Rectángulo 14"/>
          <p:cNvSpPr/>
          <p:nvPr/>
        </p:nvSpPr>
        <p:spPr>
          <a:xfrm>
            <a:off x="7365947" y="4003589"/>
            <a:ext cx="3917092" cy="2421353"/>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FF0000"/>
                </a:solidFill>
              </a:rPr>
              <a:t>Solo Lectura</a:t>
            </a:r>
            <a:endParaRPr lang="es-MX" dirty="0">
              <a:solidFill>
                <a:srgbClr val="FF0000"/>
              </a:solidFill>
            </a:endParaRPr>
          </a:p>
        </p:txBody>
      </p:sp>
      <p:sp>
        <p:nvSpPr>
          <p:cNvPr id="16" name="Rectángulo 15"/>
          <p:cNvSpPr/>
          <p:nvPr/>
        </p:nvSpPr>
        <p:spPr>
          <a:xfrm>
            <a:off x="7365947" y="2520778"/>
            <a:ext cx="3917092" cy="93905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50"/>
                </a:solidFill>
              </a:rPr>
              <a:t>Lectura y escritura</a:t>
            </a:r>
            <a:endParaRPr lang="es-MX" dirty="0">
              <a:solidFill>
                <a:srgbClr val="00B050"/>
              </a:solidFill>
            </a:endParaRPr>
          </a:p>
        </p:txBody>
      </p:sp>
      <p:sp>
        <p:nvSpPr>
          <p:cNvPr id="17" name="Rectángulo 16"/>
          <p:cNvSpPr/>
          <p:nvPr/>
        </p:nvSpPr>
        <p:spPr>
          <a:xfrm>
            <a:off x="9984261" y="2863318"/>
            <a:ext cx="1000898" cy="498081"/>
          </a:xfrm>
          <a:prstGeom prst="rect">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Temp.txt</a:t>
            </a:r>
            <a:endParaRPr lang="es-MX" sz="1600" dirty="0"/>
          </a:p>
        </p:txBody>
      </p:sp>
      <p:sp>
        <p:nvSpPr>
          <p:cNvPr id="18" name="Rectángulo 17"/>
          <p:cNvSpPr/>
          <p:nvPr/>
        </p:nvSpPr>
        <p:spPr>
          <a:xfrm>
            <a:off x="7690023" y="4497351"/>
            <a:ext cx="1000898" cy="49808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19" name="Rectángulo 18"/>
          <p:cNvSpPr/>
          <p:nvPr/>
        </p:nvSpPr>
        <p:spPr>
          <a:xfrm>
            <a:off x="7644715" y="2877071"/>
            <a:ext cx="1000898" cy="498081"/>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600" dirty="0" smtClean="0"/>
              <a:t>app.py</a:t>
            </a:r>
            <a:endParaRPr lang="es-MX" sz="1600" dirty="0"/>
          </a:p>
        </p:txBody>
      </p:sp>
      <p:sp>
        <p:nvSpPr>
          <p:cNvPr id="20" name="CuadroTexto 19"/>
          <p:cNvSpPr txBox="1"/>
          <p:nvPr/>
        </p:nvSpPr>
        <p:spPr>
          <a:xfrm>
            <a:off x="8464802" y="1752503"/>
            <a:ext cx="1719381" cy="369332"/>
          </a:xfrm>
          <a:prstGeom prst="rect">
            <a:avLst/>
          </a:prstGeom>
          <a:noFill/>
        </p:spPr>
        <p:txBody>
          <a:bodyPr wrap="none" rtlCol="0">
            <a:spAutoFit/>
          </a:bodyPr>
          <a:lstStyle/>
          <a:p>
            <a:r>
              <a:rPr lang="es-MX" dirty="0" err="1" smtClean="0"/>
              <a:t>Copy-On-Write</a:t>
            </a:r>
            <a:endParaRPr lang="es-MX" dirty="0"/>
          </a:p>
        </p:txBody>
      </p:sp>
    </p:spTree>
    <p:extLst>
      <p:ext uri="{BB962C8B-B14F-4D97-AF65-F5344CB8AC3E}">
        <p14:creationId xmlns:p14="http://schemas.microsoft.com/office/powerpoint/2010/main" val="2211825887"/>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P spid="15" grpId="0" animBg="1"/>
      <p:bldP spid="16" grpId="0" animBg="1"/>
      <p:bldP spid="17" grpId="0" animBg="1"/>
      <p:bldP spid="18" grpId="0" animBg="1"/>
      <p:bldP spid="19"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Docker</a:t>
            </a:r>
            <a:r>
              <a:rPr lang="es-MX" dirty="0" smtClean="0"/>
              <a:t> Storage</a:t>
            </a:r>
            <a:endParaRPr lang="es-MX" dirty="0"/>
          </a:p>
        </p:txBody>
      </p:sp>
      <p:sp>
        <p:nvSpPr>
          <p:cNvPr id="4" name="CuadroTexto 3"/>
          <p:cNvSpPr txBox="1"/>
          <p:nvPr/>
        </p:nvSpPr>
        <p:spPr>
          <a:xfrm>
            <a:off x="224838" y="1515964"/>
            <a:ext cx="1069588" cy="369332"/>
          </a:xfrm>
          <a:prstGeom prst="rect">
            <a:avLst/>
          </a:prstGeom>
          <a:noFill/>
        </p:spPr>
        <p:txBody>
          <a:bodyPr wrap="none" rtlCol="0">
            <a:spAutoFit/>
          </a:bodyPr>
          <a:lstStyle/>
          <a:p>
            <a:r>
              <a:rPr lang="es-MX" dirty="0" err="1" smtClean="0"/>
              <a:t>Volumes</a:t>
            </a:r>
            <a:endParaRPr lang="es-MX" dirty="0"/>
          </a:p>
        </p:txBody>
      </p:sp>
      <p:sp>
        <p:nvSpPr>
          <p:cNvPr id="5" name="CuadroTexto 4"/>
          <p:cNvSpPr txBox="1"/>
          <p:nvPr/>
        </p:nvSpPr>
        <p:spPr>
          <a:xfrm>
            <a:off x="609601" y="2001795"/>
            <a:ext cx="2961502"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a:t>
            </a:r>
            <a:r>
              <a:rPr lang="es-MX" sz="1200" dirty="0" err="1" smtClean="0">
                <a:solidFill>
                  <a:schemeClr val="bg1">
                    <a:lumMod val="95000"/>
                  </a:schemeClr>
                </a:solidFill>
              </a:rPr>
              <a:t>volume</a:t>
            </a:r>
            <a:r>
              <a:rPr lang="es-MX" sz="1200" dirty="0" smtClean="0">
                <a:solidFill>
                  <a:schemeClr val="bg1">
                    <a:lumMod val="95000"/>
                  </a:schemeClr>
                </a:solidFill>
              </a:rPr>
              <a:t> </a:t>
            </a:r>
            <a:r>
              <a:rPr lang="es-MX" sz="1200" dirty="0" err="1" smtClean="0">
                <a:solidFill>
                  <a:schemeClr val="bg1">
                    <a:lumMod val="95000"/>
                  </a:schemeClr>
                </a:solidFill>
              </a:rPr>
              <a:t>create</a:t>
            </a:r>
            <a:r>
              <a:rPr lang="es-MX" sz="1200" dirty="0" smtClean="0">
                <a:solidFill>
                  <a:schemeClr val="bg1">
                    <a:lumMod val="95000"/>
                  </a:schemeClr>
                </a:solidFill>
              </a:rPr>
              <a:t> </a:t>
            </a:r>
            <a:r>
              <a:rPr lang="es-MX" sz="1200" dirty="0" err="1" smtClean="0">
                <a:solidFill>
                  <a:schemeClr val="bg1">
                    <a:lumMod val="95000"/>
                  </a:schemeClr>
                </a:solidFill>
              </a:rPr>
              <a:t>data_volume</a:t>
            </a:r>
            <a:endParaRPr lang="es-MX" sz="1200" dirty="0">
              <a:solidFill>
                <a:schemeClr val="bg1">
                  <a:lumMod val="95000"/>
                </a:schemeClr>
              </a:solidFill>
            </a:endParaRPr>
          </a:p>
        </p:txBody>
      </p:sp>
      <p:grpSp>
        <p:nvGrpSpPr>
          <p:cNvPr id="13" name="Grupo 12"/>
          <p:cNvGrpSpPr/>
          <p:nvPr/>
        </p:nvGrpSpPr>
        <p:grpSpPr>
          <a:xfrm>
            <a:off x="759632" y="2376183"/>
            <a:ext cx="2296191" cy="923330"/>
            <a:chOff x="632674" y="2260437"/>
            <a:chExt cx="2296191" cy="923330"/>
          </a:xfrm>
        </p:grpSpPr>
        <p:sp>
          <p:nvSpPr>
            <p:cNvPr id="7" name="CuadroTexto 6"/>
            <p:cNvSpPr txBox="1"/>
            <p:nvPr/>
          </p:nvSpPr>
          <p:spPr>
            <a:xfrm>
              <a:off x="782123" y="2260437"/>
              <a:ext cx="2146742" cy="923330"/>
            </a:xfrm>
            <a:prstGeom prst="rect">
              <a:avLst/>
            </a:prstGeom>
            <a:noFill/>
          </p:spPr>
          <p:txBody>
            <a:bodyPr wrap="none" rtlCol="0">
              <a:spAutoFit/>
            </a:bodyPr>
            <a:lstStyle/>
            <a:p>
              <a:r>
                <a:rPr lang="es-MX" dirty="0" smtClean="0"/>
                <a:t>/</a:t>
              </a:r>
              <a:r>
                <a:rPr lang="es-MX" dirty="0" err="1" smtClean="0"/>
                <a:t>var</a:t>
              </a:r>
              <a:r>
                <a:rPr lang="es-MX" dirty="0" smtClean="0"/>
                <a:t>/</a:t>
              </a:r>
              <a:r>
                <a:rPr lang="es-MX" dirty="0" err="1" smtClean="0"/>
                <a:t>lib</a:t>
              </a:r>
              <a:r>
                <a:rPr lang="es-MX" dirty="0" smtClean="0"/>
                <a:t>/</a:t>
              </a:r>
              <a:r>
                <a:rPr lang="es-MX" dirty="0" err="1" smtClean="0"/>
                <a:t>docker</a:t>
              </a:r>
              <a:endParaRPr lang="es-MX" dirty="0" smtClean="0"/>
            </a:p>
            <a:p>
              <a:r>
                <a:rPr lang="es-MX" dirty="0" smtClean="0"/>
                <a:t>     </a:t>
              </a:r>
              <a:r>
                <a:rPr lang="es-MX" dirty="0" err="1" smtClean="0"/>
                <a:t>volumes</a:t>
              </a:r>
              <a:endParaRPr lang="es-MX" dirty="0" smtClean="0"/>
            </a:p>
            <a:p>
              <a:r>
                <a:rPr lang="es-MX" dirty="0"/>
                <a:t> </a:t>
              </a:r>
              <a:r>
                <a:rPr lang="es-MX" dirty="0" smtClean="0"/>
                <a:t>         </a:t>
              </a:r>
              <a:r>
                <a:rPr lang="es-MX" dirty="0" err="1" smtClean="0"/>
                <a:t>data_volume</a:t>
              </a:r>
              <a:endParaRPr lang="es-MX" dirty="0" smtClean="0"/>
            </a:p>
          </p:txBody>
        </p:sp>
        <p:pic>
          <p:nvPicPr>
            <p:cNvPr id="8" name="Imagen 7"/>
            <p:cNvPicPr>
              <a:picLocks noChangeAspect="1"/>
            </p:cNvPicPr>
            <p:nvPr/>
          </p:nvPicPr>
          <p:blipFill>
            <a:blip r:embed="rId2"/>
            <a:stretch>
              <a:fillRect/>
            </a:stretch>
          </p:blipFill>
          <p:spPr>
            <a:xfrm>
              <a:off x="632674" y="2336637"/>
              <a:ext cx="228825" cy="228600"/>
            </a:xfrm>
            <a:prstGeom prst="rect">
              <a:avLst/>
            </a:prstGeom>
          </p:spPr>
        </p:pic>
        <p:pic>
          <p:nvPicPr>
            <p:cNvPr id="9" name="Imagen 8"/>
            <p:cNvPicPr>
              <a:picLocks noChangeAspect="1"/>
            </p:cNvPicPr>
            <p:nvPr/>
          </p:nvPicPr>
          <p:blipFill>
            <a:blip r:embed="rId2"/>
            <a:stretch>
              <a:fillRect/>
            </a:stretch>
          </p:blipFill>
          <p:spPr>
            <a:xfrm>
              <a:off x="907836" y="2638015"/>
              <a:ext cx="228825" cy="228600"/>
            </a:xfrm>
            <a:prstGeom prst="rect">
              <a:avLst/>
            </a:prstGeom>
          </p:spPr>
        </p:pic>
        <p:pic>
          <p:nvPicPr>
            <p:cNvPr id="10" name="Imagen 9"/>
            <p:cNvPicPr>
              <a:picLocks noChangeAspect="1"/>
            </p:cNvPicPr>
            <p:nvPr/>
          </p:nvPicPr>
          <p:blipFill>
            <a:blip r:embed="rId2"/>
            <a:stretch>
              <a:fillRect/>
            </a:stretch>
          </p:blipFill>
          <p:spPr>
            <a:xfrm>
              <a:off x="1201481" y="2902393"/>
              <a:ext cx="228825" cy="228600"/>
            </a:xfrm>
            <a:prstGeom prst="rect">
              <a:avLst/>
            </a:prstGeom>
          </p:spPr>
        </p:pic>
      </p:grpSp>
      <p:sp>
        <p:nvSpPr>
          <p:cNvPr id="14" name="Rectángulo 13"/>
          <p:cNvSpPr/>
          <p:nvPr/>
        </p:nvSpPr>
        <p:spPr>
          <a:xfrm>
            <a:off x="557959" y="5489793"/>
            <a:ext cx="4598341" cy="765547"/>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FF0000"/>
                </a:solidFill>
              </a:rPr>
              <a:t>Solo Lectura</a:t>
            </a:r>
          </a:p>
          <a:p>
            <a:pPr algn="ctr"/>
            <a:endParaRPr lang="es-MX" sz="1600" dirty="0" smtClean="0">
              <a:solidFill>
                <a:srgbClr val="FF0000"/>
              </a:solidFill>
            </a:endParaRPr>
          </a:p>
          <a:p>
            <a:pPr algn="ctr"/>
            <a:r>
              <a:rPr lang="es-MX" sz="1600" dirty="0" err="1" smtClean="0">
                <a:solidFill>
                  <a:schemeClr val="tx1"/>
                </a:solidFill>
              </a:rPr>
              <a:t>mysql-image</a:t>
            </a:r>
            <a:r>
              <a:rPr lang="es-MX" sz="1600" dirty="0" smtClean="0">
                <a:solidFill>
                  <a:schemeClr val="tx1"/>
                </a:solidFill>
              </a:rPr>
              <a:t> </a:t>
            </a:r>
            <a:r>
              <a:rPr lang="es-MX" sz="1600" dirty="0" err="1" smtClean="0">
                <a:solidFill>
                  <a:schemeClr val="tx1"/>
                </a:solidFill>
              </a:rPr>
              <a:t>layer</a:t>
            </a:r>
            <a:endParaRPr lang="es-MX" sz="1600" dirty="0">
              <a:solidFill>
                <a:schemeClr val="tx1"/>
              </a:solidFill>
            </a:endParaRPr>
          </a:p>
        </p:txBody>
      </p:sp>
      <p:sp>
        <p:nvSpPr>
          <p:cNvPr id="15" name="Rectángulo 14"/>
          <p:cNvSpPr/>
          <p:nvPr/>
        </p:nvSpPr>
        <p:spPr>
          <a:xfrm>
            <a:off x="57913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16" name="Rectángulo 15"/>
          <p:cNvSpPr/>
          <p:nvPr/>
        </p:nvSpPr>
        <p:spPr>
          <a:xfrm>
            <a:off x="376141" y="3299514"/>
            <a:ext cx="4961978" cy="3286638"/>
          </a:xfrm>
          <a:prstGeom prst="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dirty="0" err="1" smtClean="0">
                <a:solidFill>
                  <a:srgbClr val="00B0F0"/>
                </a:solidFill>
              </a:rPr>
              <a:t>Docker</a:t>
            </a:r>
            <a:r>
              <a:rPr lang="es-MX" dirty="0" smtClean="0">
                <a:solidFill>
                  <a:srgbClr val="00B0F0"/>
                </a:solidFill>
              </a:rPr>
              <a:t> host</a:t>
            </a:r>
            <a:endParaRPr lang="es-MX" dirty="0">
              <a:solidFill>
                <a:srgbClr val="00B0F0"/>
              </a:solidFill>
            </a:endParaRPr>
          </a:p>
        </p:txBody>
      </p:sp>
      <p:sp>
        <p:nvSpPr>
          <p:cNvPr id="18" name="Rectángulo 17"/>
          <p:cNvSpPr/>
          <p:nvPr/>
        </p:nvSpPr>
        <p:spPr>
          <a:xfrm>
            <a:off x="1328439" y="4538056"/>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a:t>
            </a:r>
            <a:r>
              <a:rPr lang="es-MX" sz="900" dirty="0" err="1" smtClean="0">
                <a:solidFill>
                  <a:schemeClr val="tx1"/>
                </a:solidFill>
              </a:rPr>
              <a:t>var</a:t>
            </a:r>
            <a:r>
              <a:rPr lang="es-MX" sz="900" dirty="0" smtClean="0">
                <a:solidFill>
                  <a:schemeClr val="tx1"/>
                </a:solidFill>
              </a:rPr>
              <a:t>/</a:t>
            </a:r>
            <a:r>
              <a:rPr lang="es-MX" sz="900" dirty="0" err="1" smtClean="0">
                <a:solidFill>
                  <a:schemeClr val="tx1"/>
                </a:solidFill>
              </a:rPr>
              <a:t>lib</a:t>
            </a:r>
            <a:r>
              <a:rPr lang="es-MX" sz="900" dirty="0" smtClean="0">
                <a:solidFill>
                  <a:schemeClr val="tx1"/>
                </a:solidFill>
              </a:rPr>
              <a:t>/</a:t>
            </a:r>
            <a:r>
              <a:rPr lang="es-MX" sz="900" dirty="0" err="1" smtClean="0">
                <a:solidFill>
                  <a:schemeClr val="tx1"/>
                </a:solidFill>
              </a:rPr>
              <a:t>docker</a:t>
            </a:r>
            <a:r>
              <a:rPr lang="es-MX" sz="900" dirty="0" smtClean="0">
                <a:solidFill>
                  <a:schemeClr val="tx1"/>
                </a:solidFill>
              </a:rPr>
              <a:t>/</a:t>
            </a:r>
            <a:r>
              <a:rPr lang="es-MX" sz="900" dirty="0" err="1" smtClean="0">
                <a:solidFill>
                  <a:schemeClr val="tx1"/>
                </a:solidFill>
              </a:rPr>
              <a:t>volumes</a:t>
            </a:r>
            <a:endParaRPr lang="es-MX" sz="900" dirty="0">
              <a:solidFill>
                <a:schemeClr val="tx1"/>
              </a:solidFill>
            </a:endParaRPr>
          </a:p>
        </p:txBody>
      </p:sp>
      <p:sp>
        <p:nvSpPr>
          <p:cNvPr id="19" name="Disco magnético 18"/>
          <p:cNvSpPr/>
          <p:nvPr/>
        </p:nvSpPr>
        <p:spPr>
          <a:xfrm>
            <a:off x="1432801" y="4660957"/>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1" name="Disco magnético 20"/>
          <p:cNvSpPr/>
          <p:nvPr/>
        </p:nvSpPr>
        <p:spPr>
          <a:xfrm>
            <a:off x="1449699" y="3713952"/>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2" name="Rectángulo 21"/>
          <p:cNvSpPr/>
          <p:nvPr/>
        </p:nvSpPr>
        <p:spPr>
          <a:xfrm>
            <a:off x="2958629" y="3413864"/>
            <a:ext cx="2139039" cy="1055209"/>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sz="1600" dirty="0" smtClean="0">
                <a:solidFill>
                  <a:srgbClr val="00B050"/>
                </a:solidFill>
              </a:rPr>
              <a:t>Lectura y escritura</a:t>
            </a:r>
          </a:p>
          <a:p>
            <a:pPr algn="ctr"/>
            <a:endParaRPr lang="es-MX" sz="1600" dirty="0" smtClean="0">
              <a:solidFill>
                <a:srgbClr val="00B050"/>
              </a:solidFill>
            </a:endParaRPr>
          </a:p>
          <a:p>
            <a:pPr algn="ctr"/>
            <a:endParaRPr lang="es-MX" sz="1600" dirty="0">
              <a:solidFill>
                <a:srgbClr val="00B050"/>
              </a:solidFill>
            </a:endParaRPr>
          </a:p>
          <a:p>
            <a:pPr algn="ctr"/>
            <a:r>
              <a:rPr lang="es-MX" sz="1600" dirty="0" err="1" smtClean="0">
                <a:solidFill>
                  <a:srgbClr val="00B050"/>
                </a:solidFill>
              </a:rPr>
              <a:t>mysql-container</a:t>
            </a:r>
            <a:r>
              <a:rPr lang="es-MX" sz="1600" dirty="0" smtClean="0">
                <a:solidFill>
                  <a:srgbClr val="00B050"/>
                </a:solidFill>
              </a:rPr>
              <a:t> </a:t>
            </a:r>
            <a:r>
              <a:rPr lang="es-MX" sz="1600" dirty="0" err="1" smtClean="0">
                <a:solidFill>
                  <a:srgbClr val="00B050"/>
                </a:solidFill>
              </a:rPr>
              <a:t>layer</a:t>
            </a:r>
            <a:endParaRPr lang="es-MX" sz="1600" dirty="0">
              <a:solidFill>
                <a:srgbClr val="00B050"/>
              </a:solidFill>
            </a:endParaRPr>
          </a:p>
        </p:txBody>
      </p:sp>
      <p:sp>
        <p:nvSpPr>
          <p:cNvPr id="23" name="Rectángulo 22"/>
          <p:cNvSpPr/>
          <p:nvPr/>
        </p:nvSpPr>
        <p:spPr>
          <a:xfrm>
            <a:off x="3741157" y="4529952"/>
            <a:ext cx="1345548" cy="89896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s-MX" sz="900" dirty="0" smtClean="0">
                <a:solidFill>
                  <a:schemeClr val="tx1"/>
                </a:solidFill>
              </a:rPr>
              <a:t>//data</a:t>
            </a:r>
            <a:endParaRPr lang="es-MX" sz="900" dirty="0">
              <a:solidFill>
                <a:schemeClr val="tx1"/>
              </a:solidFill>
            </a:endParaRPr>
          </a:p>
        </p:txBody>
      </p:sp>
      <p:sp>
        <p:nvSpPr>
          <p:cNvPr id="24" name="Disco magnético 23"/>
          <p:cNvSpPr/>
          <p:nvPr/>
        </p:nvSpPr>
        <p:spPr>
          <a:xfrm>
            <a:off x="3845519" y="4652853"/>
            <a:ext cx="1136823" cy="453801"/>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400" dirty="0" err="1" smtClean="0"/>
              <a:t>data_volume</a:t>
            </a:r>
            <a:endParaRPr lang="es-MX" sz="1400" dirty="0"/>
          </a:p>
        </p:txBody>
      </p:sp>
      <p:sp>
        <p:nvSpPr>
          <p:cNvPr id="25" name="Disco magnético 24"/>
          <p:cNvSpPr/>
          <p:nvPr/>
        </p:nvSpPr>
        <p:spPr>
          <a:xfrm>
            <a:off x="3845518" y="3745339"/>
            <a:ext cx="1136823" cy="453801"/>
          </a:xfrm>
          <a:prstGeom prst="flowChartMagneticDisk">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smtClean="0"/>
              <a:t>/</a:t>
            </a:r>
            <a:r>
              <a:rPr lang="es-MX" sz="1200" dirty="0" err="1" smtClean="0"/>
              <a:t>var</a:t>
            </a:r>
            <a:r>
              <a:rPr lang="es-MX" sz="1200" dirty="0" smtClean="0"/>
              <a:t>/</a:t>
            </a:r>
            <a:r>
              <a:rPr lang="es-MX" sz="1200" dirty="0" err="1" smtClean="0"/>
              <a:t>lib</a:t>
            </a:r>
            <a:r>
              <a:rPr lang="es-MX" sz="1200" dirty="0" smtClean="0"/>
              <a:t>/</a:t>
            </a:r>
            <a:r>
              <a:rPr lang="es-MX" sz="1200" dirty="0" err="1" smtClean="0"/>
              <a:t>mysql</a:t>
            </a:r>
            <a:endParaRPr lang="es-MX" sz="1200" dirty="0"/>
          </a:p>
        </p:txBody>
      </p:sp>
      <p:sp>
        <p:nvSpPr>
          <p:cNvPr id="26" name="CuadroTexto 25"/>
          <p:cNvSpPr txBox="1"/>
          <p:nvPr/>
        </p:nvSpPr>
        <p:spPr>
          <a:xfrm>
            <a:off x="5655277" y="2000341"/>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a:t>
            </a:r>
            <a:r>
              <a:rPr lang="es-MX" sz="1200" dirty="0" err="1" smtClean="0">
                <a:solidFill>
                  <a:schemeClr val="bg1">
                    <a:lumMod val="95000"/>
                  </a:schemeClr>
                </a:solidFill>
              </a:rPr>
              <a:t>data_volue</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7" name="CuadroTexto 26"/>
          <p:cNvSpPr txBox="1"/>
          <p:nvPr/>
        </p:nvSpPr>
        <p:spPr>
          <a:xfrm>
            <a:off x="5655277" y="2382956"/>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data_volue2:/</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8" name="CuadroTexto 27"/>
          <p:cNvSpPr txBox="1"/>
          <p:nvPr/>
        </p:nvSpPr>
        <p:spPr>
          <a:xfrm>
            <a:off x="5655277" y="2837848"/>
            <a:ext cx="3599934" cy="276999"/>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–v /data-</a:t>
            </a:r>
            <a:r>
              <a:rPr lang="es-MX" sz="1200" dirty="0" err="1" smtClean="0">
                <a:solidFill>
                  <a:schemeClr val="bg1">
                    <a:lumMod val="95000"/>
                  </a:schemeClr>
                </a:solidFill>
              </a:rPr>
              <a:t>mysql</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29" name="CuadroTexto 28"/>
          <p:cNvSpPr txBox="1"/>
          <p:nvPr/>
        </p:nvSpPr>
        <p:spPr>
          <a:xfrm>
            <a:off x="5655277" y="3290944"/>
            <a:ext cx="4773826"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0" name="CuadroTexto 29"/>
          <p:cNvSpPr txBox="1"/>
          <p:nvPr/>
        </p:nvSpPr>
        <p:spPr>
          <a:xfrm>
            <a:off x="5655276" y="4022259"/>
            <a:ext cx="5342237" cy="461665"/>
          </a:xfrm>
          <a:prstGeom prst="rect">
            <a:avLst/>
          </a:prstGeom>
          <a:solidFill>
            <a:srgbClr val="626262"/>
          </a:solidFill>
        </p:spPr>
        <p:txBody>
          <a:bodyPr wrap="square" rtlCol="0">
            <a:spAutoFit/>
          </a:bodyPr>
          <a:lstStyle/>
          <a:p>
            <a:r>
              <a:rPr lang="es-MX" sz="1200" dirty="0" err="1" smtClean="0">
                <a:solidFill>
                  <a:schemeClr val="bg1">
                    <a:lumMod val="95000"/>
                  </a:schemeClr>
                </a:solidFill>
              </a:rPr>
              <a:t>docker</a:t>
            </a:r>
            <a:r>
              <a:rPr lang="es-MX" sz="1200" dirty="0" smtClean="0">
                <a:solidFill>
                  <a:schemeClr val="bg1">
                    <a:lumMod val="95000"/>
                  </a:schemeClr>
                </a:solidFill>
              </a:rPr>
              <a:t> run \</a:t>
            </a:r>
          </a:p>
          <a:p>
            <a:r>
              <a:rPr lang="es-MX" sz="1200" dirty="0" smtClean="0">
                <a:solidFill>
                  <a:schemeClr val="bg1">
                    <a:lumMod val="95000"/>
                  </a:schemeClr>
                </a:solidFill>
              </a:rPr>
              <a:t>--</a:t>
            </a:r>
            <a:r>
              <a:rPr lang="es-MX" sz="1200" dirty="0" err="1" smtClean="0">
                <a:solidFill>
                  <a:schemeClr val="bg1">
                    <a:lumMod val="95000"/>
                  </a:schemeClr>
                </a:solidFill>
              </a:rPr>
              <a:t>mount</a:t>
            </a:r>
            <a:r>
              <a:rPr lang="es-MX" sz="1200" dirty="0" smtClean="0">
                <a:solidFill>
                  <a:schemeClr val="bg1">
                    <a:lumMod val="95000"/>
                  </a:schemeClr>
                </a:solidFill>
              </a:rPr>
              <a:t> </a:t>
            </a:r>
            <a:r>
              <a:rPr lang="es-MX" sz="1200" dirty="0" err="1" smtClean="0">
                <a:solidFill>
                  <a:schemeClr val="bg1">
                    <a:lumMod val="95000"/>
                  </a:schemeClr>
                </a:solidFill>
              </a:rPr>
              <a:t>type</a:t>
            </a:r>
            <a:r>
              <a:rPr lang="es-MX" sz="1200" dirty="0" smtClean="0">
                <a:solidFill>
                  <a:schemeClr val="bg1">
                    <a:lumMod val="95000"/>
                  </a:schemeClr>
                </a:solidFill>
              </a:rPr>
              <a:t>=</a:t>
            </a:r>
            <a:r>
              <a:rPr lang="es-MX" sz="1200" dirty="0" err="1" smtClean="0">
                <a:solidFill>
                  <a:schemeClr val="bg1">
                    <a:lumMod val="95000"/>
                  </a:schemeClr>
                </a:solidFill>
              </a:rPr>
              <a:t>bind,source</a:t>
            </a:r>
            <a:r>
              <a:rPr lang="es-MX" sz="1200" dirty="0" smtClean="0">
                <a:solidFill>
                  <a:schemeClr val="bg1">
                    <a:lumMod val="95000"/>
                  </a:schemeClr>
                </a:solidFill>
              </a:rPr>
              <a:t>=/data/</a:t>
            </a:r>
            <a:r>
              <a:rPr lang="es-MX" sz="1200" dirty="0" err="1" smtClean="0">
                <a:solidFill>
                  <a:schemeClr val="bg1">
                    <a:lumMod val="95000"/>
                  </a:schemeClr>
                </a:solidFill>
              </a:rPr>
              <a:t>mysql,target</a:t>
            </a:r>
            <a:r>
              <a:rPr lang="es-MX" sz="1200" dirty="0" smtClean="0">
                <a:solidFill>
                  <a:schemeClr val="bg1">
                    <a:lumMod val="95000"/>
                  </a:schemeClr>
                </a:solidFill>
              </a:rPr>
              <a:t>=/</a:t>
            </a:r>
            <a:r>
              <a:rPr lang="es-MX" sz="1200" dirty="0" err="1" smtClean="0">
                <a:solidFill>
                  <a:schemeClr val="bg1">
                    <a:lumMod val="95000"/>
                  </a:schemeClr>
                </a:solidFill>
              </a:rPr>
              <a:t>var</a:t>
            </a:r>
            <a:r>
              <a:rPr lang="es-MX" sz="1200" dirty="0" smtClean="0">
                <a:solidFill>
                  <a:schemeClr val="bg1">
                    <a:lumMod val="95000"/>
                  </a:schemeClr>
                </a:solidFill>
              </a:rPr>
              <a:t>/</a:t>
            </a:r>
            <a:r>
              <a:rPr lang="es-MX" sz="1200" dirty="0" err="1" smtClean="0">
                <a:solidFill>
                  <a:schemeClr val="bg1">
                    <a:lumMod val="95000"/>
                  </a:schemeClr>
                </a:solidFill>
              </a:rPr>
              <a:t>lib</a:t>
            </a:r>
            <a:r>
              <a:rPr lang="es-MX" sz="1200" dirty="0" smtClean="0">
                <a:solidFill>
                  <a:schemeClr val="bg1">
                    <a:lumMod val="95000"/>
                  </a:schemeClr>
                </a:solidFill>
              </a:rPr>
              <a:t>/</a:t>
            </a:r>
            <a:r>
              <a:rPr lang="es-MX" sz="1200" dirty="0" err="1" smtClean="0">
                <a:solidFill>
                  <a:schemeClr val="bg1">
                    <a:lumMod val="95000"/>
                  </a:schemeClr>
                </a:solidFill>
              </a:rPr>
              <a:t>mysql,readonly</a:t>
            </a:r>
            <a:r>
              <a:rPr lang="es-MX" sz="1200" dirty="0" smtClean="0">
                <a:solidFill>
                  <a:schemeClr val="bg1">
                    <a:lumMod val="95000"/>
                  </a:schemeClr>
                </a:solidFill>
              </a:rPr>
              <a:t> </a:t>
            </a:r>
            <a:r>
              <a:rPr lang="es-MX" sz="1200" dirty="0" err="1" smtClean="0">
                <a:solidFill>
                  <a:schemeClr val="bg1">
                    <a:lumMod val="95000"/>
                  </a:schemeClr>
                </a:solidFill>
              </a:rPr>
              <a:t>mysql</a:t>
            </a:r>
            <a:endParaRPr lang="es-MX" sz="1200" dirty="0">
              <a:solidFill>
                <a:schemeClr val="bg1">
                  <a:lumMod val="95000"/>
                </a:schemeClr>
              </a:solidFill>
            </a:endParaRPr>
          </a:p>
        </p:txBody>
      </p:sp>
      <p:sp>
        <p:nvSpPr>
          <p:cNvPr id="31" name="CuadroTexto 30"/>
          <p:cNvSpPr txBox="1"/>
          <p:nvPr/>
        </p:nvSpPr>
        <p:spPr>
          <a:xfrm>
            <a:off x="5442481" y="4563406"/>
            <a:ext cx="5995296" cy="1969770"/>
          </a:xfrm>
          <a:prstGeom prst="rect">
            <a:avLst/>
          </a:prstGeom>
          <a:noFill/>
        </p:spPr>
        <p:txBody>
          <a:bodyPr wrap="none" rtlCol="0">
            <a:spAutoFit/>
          </a:bodyPr>
          <a:lstStyle/>
          <a:p>
            <a:pPr marL="742950" lvl="1" indent="-285750">
              <a:buFont typeface="Arial" panose="020B0604020202020204" pitchFamily="34" charset="0"/>
              <a:buChar char="•"/>
            </a:pPr>
            <a:r>
              <a:rPr lang="es-MX" dirty="0" smtClean="0"/>
              <a:t>AUFS</a:t>
            </a:r>
            <a:endParaRPr lang="es-MX" dirty="0"/>
          </a:p>
          <a:p>
            <a:pPr marL="742950" lvl="1" indent="-285750">
              <a:buFont typeface="Arial" panose="020B0604020202020204" pitchFamily="34" charset="0"/>
              <a:buChar char="•"/>
            </a:pPr>
            <a:r>
              <a:rPr lang="es-MX" dirty="0"/>
              <a:t>ZFS</a:t>
            </a:r>
          </a:p>
          <a:p>
            <a:pPr marL="742950" lvl="1" indent="-285750">
              <a:buFont typeface="Arial" panose="020B0604020202020204" pitchFamily="34" charset="0"/>
              <a:buChar char="•"/>
            </a:pPr>
            <a:r>
              <a:rPr lang="es-MX" dirty="0"/>
              <a:t>BTRFS</a:t>
            </a:r>
          </a:p>
          <a:p>
            <a:pPr marL="742950" lvl="1" indent="-285750">
              <a:buFont typeface="Arial" panose="020B0604020202020204" pitchFamily="34" charset="0"/>
              <a:buChar char="•"/>
            </a:pPr>
            <a:r>
              <a:rPr lang="es-MX" dirty="0" err="1"/>
              <a:t>Device</a:t>
            </a:r>
            <a:r>
              <a:rPr lang="es-MX" dirty="0"/>
              <a:t> </a:t>
            </a:r>
            <a:r>
              <a:rPr lang="es-MX" dirty="0" err="1"/>
              <a:t>Mapper</a:t>
            </a:r>
            <a:endParaRPr lang="es-MX" dirty="0"/>
          </a:p>
          <a:p>
            <a:pPr marL="742950" lvl="1" indent="-285750">
              <a:buFont typeface="Arial" panose="020B0604020202020204" pitchFamily="34" charset="0"/>
              <a:buChar char="•"/>
            </a:pPr>
            <a:r>
              <a:rPr lang="es-MX" dirty="0" err="1"/>
              <a:t>Overlay</a:t>
            </a:r>
            <a:endParaRPr lang="es-MX" dirty="0"/>
          </a:p>
          <a:p>
            <a:pPr marL="742950" lvl="1" indent="-285750">
              <a:buFont typeface="Arial" panose="020B0604020202020204" pitchFamily="34" charset="0"/>
              <a:buChar char="•"/>
            </a:pPr>
            <a:r>
              <a:rPr lang="es-MX" dirty="0" smtClean="0"/>
              <a:t>Overlay2</a:t>
            </a:r>
          </a:p>
          <a:p>
            <a:pPr lvl="1"/>
            <a:r>
              <a:rPr lang="es-MX" sz="1400" dirty="0"/>
              <a:t>https://docs.docker.com/storage/storagedriver/select-storage-driver/</a:t>
            </a:r>
          </a:p>
        </p:txBody>
      </p:sp>
    </p:spTree>
    <p:extLst>
      <p:ext uri="{BB962C8B-B14F-4D97-AF65-F5344CB8AC3E}">
        <p14:creationId xmlns:p14="http://schemas.microsoft.com/office/powerpoint/2010/main" val="923708998"/>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8" grpId="0" animBg="1"/>
      <p:bldP spid="19"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4" name="Rectángulo redondeado 3"/>
          <p:cNvSpPr/>
          <p:nvPr/>
        </p:nvSpPr>
        <p:spPr>
          <a:xfrm>
            <a:off x="433753"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cxnSp>
        <p:nvCxnSpPr>
          <p:cNvPr id="6" name="Conector recto 5"/>
          <p:cNvCxnSpPr/>
          <p:nvPr/>
        </p:nvCxnSpPr>
        <p:spPr>
          <a:xfrm>
            <a:off x="6037383" y="2433539"/>
            <a:ext cx="11723" cy="3856892"/>
          </a:xfrm>
          <a:prstGeom prst="line">
            <a:avLst/>
          </a:prstGeom>
        </p:spPr>
        <p:style>
          <a:lnRef idx="1">
            <a:schemeClr val="accent4"/>
          </a:lnRef>
          <a:fillRef idx="0">
            <a:schemeClr val="accent4"/>
          </a:fillRef>
          <a:effectRef idx="0">
            <a:schemeClr val="accent4"/>
          </a:effectRef>
          <a:fontRef idx="minor">
            <a:schemeClr val="tx1"/>
          </a:fontRef>
        </p:style>
      </p:cxnSp>
      <p:grpSp>
        <p:nvGrpSpPr>
          <p:cNvPr id="13" name="Grupo 12"/>
          <p:cNvGrpSpPr/>
          <p:nvPr/>
        </p:nvGrpSpPr>
        <p:grpSpPr>
          <a:xfrm>
            <a:off x="433754" y="3094892"/>
            <a:ext cx="2016369" cy="2473569"/>
            <a:chOff x="433754" y="3094892"/>
            <a:chExt cx="2016369" cy="2473569"/>
          </a:xfrm>
        </p:grpSpPr>
        <p:sp>
          <p:nvSpPr>
            <p:cNvPr id="7" name="Rectángulo redondeado 6"/>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9" name="Rectángulo redondeado 8"/>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1" name="Rectángulo redondeado 10"/>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2" name="Rectángulo redondeado 11"/>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14" name="Grupo 13"/>
          <p:cNvGrpSpPr/>
          <p:nvPr/>
        </p:nvGrpSpPr>
        <p:grpSpPr>
          <a:xfrm>
            <a:off x="2667001" y="3094891"/>
            <a:ext cx="2016369" cy="2473569"/>
            <a:chOff x="433754" y="3094892"/>
            <a:chExt cx="2016369" cy="2473569"/>
          </a:xfrm>
        </p:grpSpPr>
        <p:sp>
          <p:nvSpPr>
            <p:cNvPr id="15" name="Rectángulo redondeado 14"/>
            <p:cNvSpPr/>
            <p:nvPr/>
          </p:nvSpPr>
          <p:spPr>
            <a:xfrm>
              <a:off x="433754" y="3094892"/>
              <a:ext cx="2016369" cy="2473569"/>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s-MX" dirty="0"/>
            </a:p>
          </p:txBody>
        </p:sp>
        <p:sp>
          <p:nvSpPr>
            <p:cNvPr id="16" name="Rectángulo redondeado 15"/>
            <p:cNvSpPr/>
            <p:nvPr/>
          </p:nvSpPr>
          <p:spPr>
            <a:xfrm>
              <a:off x="504092" y="4407877"/>
              <a:ext cx="1875692" cy="103163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Virtual OS</a:t>
              </a:r>
            </a:p>
            <a:p>
              <a:pPr algn="ctr"/>
              <a:r>
                <a:rPr lang="es-MX" dirty="0" smtClean="0"/>
                <a:t>(Linux)</a:t>
              </a:r>
              <a:endParaRPr lang="es-MX" dirty="0"/>
            </a:p>
          </p:txBody>
        </p:sp>
        <p:sp>
          <p:nvSpPr>
            <p:cNvPr id="17" name="Rectángulo redondeado 16"/>
            <p:cNvSpPr/>
            <p:nvPr/>
          </p:nvSpPr>
          <p:spPr>
            <a:xfrm>
              <a:off x="492369" y="3846171"/>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18" name="Rectángulo redondeado 17"/>
            <p:cNvSpPr/>
            <p:nvPr/>
          </p:nvSpPr>
          <p:spPr>
            <a:xfrm>
              <a:off x="504092" y="3247293"/>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19" name="Rectángulo redondeado 18"/>
          <p:cNvSpPr/>
          <p:nvPr/>
        </p:nvSpPr>
        <p:spPr>
          <a:xfrm>
            <a:off x="4818185" y="5158154"/>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20" name="Rectángulo redondeado 19"/>
          <p:cNvSpPr/>
          <p:nvPr/>
        </p:nvSpPr>
        <p:spPr>
          <a:xfrm>
            <a:off x="6588368" y="5697415"/>
            <a:ext cx="5064369" cy="57443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s-MX" dirty="0" smtClean="0"/>
              <a:t>Sistema Operativo</a:t>
            </a:r>
            <a:endParaRPr lang="es-MX" dirty="0"/>
          </a:p>
        </p:txBody>
      </p:sp>
      <p:sp>
        <p:nvSpPr>
          <p:cNvPr id="21" name="Rectángulo redondeado 20"/>
          <p:cNvSpPr/>
          <p:nvPr/>
        </p:nvSpPr>
        <p:spPr>
          <a:xfrm>
            <a:off x="6588367" y="5188463"/>
            <a:ext cx="5064369" cy="4620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Soporte de contenedores integrado / Emulado</a:t>
            </a:r>
            <a:endParaRPr lang="es-MX" dirty="0"/>
          </a:p>
        </p:txBody>
      </p:sp>
      <p:sp>
        <p:nvSpPr>
          <p:cNvPr id="22" name="Rectángulo redondeado 21"/>
          <p:cNvSpPr/>
          <p:nvPr/>
        </p:nvSpPr>
        <p:spPr>
          <a:xfrm>
            <a:off x="6588367" y="4727330"/>
            <a:ext cx="5064369" cy="39272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a:t>
            </a:r>
            <a:r>
              <a:rPr lang="es-MX" dirty="0" err="1" smtClean="0"/>
              <a:t>Doker</a:t>
            </a:r>
            <a:r>
              <a:rPr lang="es-MX" dirty="0" smtClean="0"/>
              <a:t> </a:t>
            </a:r>
            <a:r>
              <a:rPr lang="es-MX" dirty="0" err="1" smtClean="0"/>
              <a:t>Engine</a:t>
            </a:r>
            <a:r>
              <a:rPr lang="es-MX" dirty="0" smtClean="0"/>
              <a:t>)</a:t>
            </a:r>
            <a:endParaRPr lang="es-MX" dirty="0"/>
          </a:p>
        </p:txBody>
      </p:sp>
      <p:grpSp>
        <p:nvGrpSpPr>
          <p:cNvPr id="33" name="Grupo 32"/>
          <p:cNvGrpSpPr/>
          <p:nvPr/>
        </p:nvGrpSpPr>
        <p:grpSpPr>
          <a:xfrm>
            <a:off x="6588367" y="3059678"/>
            <a:ext cx="2016369" cy="1566037"/>
            <a:chOff x="6570783" y="2841839"/>
            <a:chExt cx="2016369" cy="1566037"/>
          </a:xfrm>
        </p:grpSpPr>
        <p:sp>
          <p:nvSpPr>
            <p:cNvPr id="24" name="Rectángulo redondeado 23"/>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26" name="Rectángulo redondeado 2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27" name="Rectángulo redondeado 2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grpSp>
        <p:nvGrpSpPr>
          <p:cNvPr id="34" name="Grupo 33"/>
          <p:cNvGrpSpPr/>
          <p:nvPr/>
        </p:nvGrpSpPr>
        <p:grpSpPr>
          <a:xfrm>
            <a:off x="8698523" y="3065035"/>
            <a:ext cx="2016369" cy="1566037"/>
            <a:chOff x="6570783" y="2841839"/>
            <a:chExt cx="2016369" cy="1566037"/>
          </a:xfrm>
        </p:grpSpPr>
        <p:sp>
          <p:nvSpPr>
            <p:cNvPr id="35" name="Rectángulo redondeado 34"/>
            <p:cNvSpPr/>
            <p:nvPr/>
          </p:nvSpPr>
          <p:spPr>
            <a:xfrm>
              <a:off x="6570783" y="2841839"/>
              <a:ext cx="2016369" cy="156603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Contenedor</a:t>
              </a:r>
            </a:p>
            <a:p>
              <a:pPr algn="ctr"/>
              <a:endParaRPr lang="es-MX" dirty="0" smtClean="0"/>
            </a:p>
            <a:p>
              <a:pPr algn="ctr"/>
              <a:endParaRPr lang="es-MX" dirty="0" smtClean="0"/>
            </a:p>
            <a:p>
              <a:pPr algn="ctr"/>
              <a:endParaRPr lang="es-MX" dirty="0" smtClean="0"/>
            </a:p>
            <a:p>
              <a:pPr algn="ctr"/>
              <a:endParaRPr lang="es-MX" dirty="0" smtClean="0"/>
            </a:p>
            <a:p>
              <a:pPr algn="ctr"/>
              <a:endParaRPr lang="es-MX" dirty="0"/>
            </a:p>
          </p:txBody>
        </p:sp>
        <p:sp>
          <p:nvSpPr>
            <p:cNvPr id="36" name="Rectángulo redondeado 35"/>
            <p:cNvSpPr/>
            <p:nvPr/>
          </p:nvSpPr>
          <p:spPr>
            <a:xfrm>
              <a:off x="6646987" y="3742089"/>
              <a:ext cx="1875692" cy="51581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s-MX" dirty="0" smtClean="0"/>
                <a:t>Librerías, dependencias</a:t>
              </a:r>
              <a:endParaRPr lang="es-MX" dirty="0"/>
            </a:p>
          </p:txBody>
        </p:sp>
        <p:sp>
          <p:nvSpPr>
            <p:cNvPr id="37" name="Rectángulo redondeado 36"/>
            <p:cNvSpPr/>
            <p:nvPr/>
          </p:nvSpPr>
          <p:spPr>
            <a:xfrm>
              <a:off x="6641121" y="3179381"/>
              <a:ext cx="1875692" cy="51581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s-MX" dirty="0" smtClean="0"/>
                <a:t>Aplicación A</a:t>
              </a:r>
              <a:endParaRPr lang="es-MX" dirty="0"/>
            </a:p>
          </p:txBody>
        </p:sp>
      </p:grpSp>
      <p:sp>
        <p:nvSpPr>
          <p:cNvPr id="38" name="Rectángulo redondeado 37"/>
          <p:cNvSpPr/>
          <p:nvPr/>
        </p:nvSpPr>
        <p:spPr>
          <a:xfrm>
            <a:off x="10791096" y="4202722"/>
            <a:ext cx="530287" cy="410307"/>
          </a:xfrm>
          <a:prstGeom prst="round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r>
              <a:rPr lang="es-MX" dirty="0" smtClean="0"/>
              <a:t>…</a:t>
            </a:r>
            <a:endParaRPr lang="es-MX" dirty="0"/>
          </a:p>
        </p:txBody>
      </p:sp>
      <p:sp>
        <p:nvSpPr>
          <p:cNvPr id="39" name="CuadroTexto 38"/>
          <p:cNvSpPr txBox="1"/>
          <p:nvPr/>
        </p:nvSpPr>
        <p:spPr>
          <a:xfrm>
            <a:off x="1582615" y="2230288"/>
            <a:ext cx="1960793" cy="369332"/>
          </a:xfrm>
          <a:prstGeom prst="rect">
            <a:avLst/>
          </a:prstGeom>
          <a:noFill/>
        </p:spPr>
        <p:txBody>
          <a:bodyPr wrap="none" rtlCol="0">
            <a:spAutoFit/>
          </a:bodyPr>
          <a:lstStyle/>
          <a:p>
            <a:r>
              <a:rPr lang="es-MX" dirty="0" smtClean="0"/>
              <a:t>Máquina Virtual</a:t>
            </a:r>
            <a:endParaRPr lang="es-MX" dirty="0"/>
          </a:p>
        </p:txBody>
      </p:sp>
      <p:sp>
        <p:nvSpPr>
          <p:cNvPr id="40" name="CuadroTexto 39"/>
          <p:cNvSpPr txBox="1"/>
          <p:nvPr/>
        </p:nvSpPr>
        <p:spPr>
          <a:xfrm>
            <a:off x="7788464" y="2230288"/>
            <a:ext cx="2674130" cy="369332"/>
          </a:xfrm>
          <a:prstGeom prst="rect">
            <a:avLst/>
          </a:prstGeom>
          <a:noFill/>
        </p:spPr>
        <p:txBody>
          <a:bodyPr wrap="none" rtlCol="0">
            <a:spAutoFit/>
          </a:bodyPr>
          <a:lstStyle/>
          <a:p>
            <a:r>
              <a:rPr lang="es-MX" dirty="0" smtClean="0"/>
              <a:t>Contenedores </a:t>
            </a:r>
            <a:r>
              <a:rPr lang="es-MX" dirty="0" err="1" smtClean="0"/>
              <a:t>Docker</a:t>
            </a:r>
            <a:endParaRPr lang="es-MX" dirty="0"/>
          </a:p>
        </p:txBody>
      </p:sp>
    </p:spTree>
    <p:extLst>
      <p:ext uri="{BB962C8B-B14F-4D97-AF65-F5344CB8AC3E}">
        <p14:creationId xmlns:p14="http://schemas.microsoft.com/office/powerpoint/2010/main" val="3545232018"/>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Volume</a:t>
            </a:r>
            <a:r>
              <a:rPr lang="es-MX" dirty="0" smtClean="0"/>
              <a:t> Driver </a:t>
            </a:r>
            <a:r>
              <a:rPr lang="es-MX" dirty="0" err="1" smtClean="0"/>
              <a:t>Plugins</a:t>
            </a:r>
            <a:r>
              <a:rPr lang="es-MX" dirty="0" smtClean="0"/>
              <a:t> in </a:t>
            </a:r>
            <a:r>
              <a:rPr lang="es-MX" dirty="0" err="1" smtClean="0"/>
              <a:t>Docker</a:t>
            </a:r>
            <a:endParaRPr lang="es-MX" dirty="0"/>
          </a:p>
        </p:txBody>
      </p:sp>
      <p:cxnSp>
        <p:nvCxnSpPr>
          <p:cNvPr id="4" name="Conector recto 3"/>
          <p:cNvCxnSpPr/>
          <p:nvPr/>
        </p:nvCxnSpPr>
        <p:spPr>
          <a:xfrm>
            <a:off x="5651500" y="2260600"/>
            <a:ext cx="0" cy="3721100"/>
          </a:xfrm>
          <a:prstGeom prst="line">
            <a:avLst/>
          </a:prstGeom>
        </p:spPr>
        <p:style>
          <a:lnRef idx="3">
            <a:schemeClr val="accent3"/>
          </a:lnRef>
          <a:fillRef idx="0">
            <a:schemeClr val="accent3"/>
          </a:fillRef>
          <a:effectRef idx="2">
            <a:schemeClr val="accent3"/>
          </a:effectRef>
          <a:fontRef idx="minor">
            <a:schemeClr val="tx1"/>
          </a:fontRef>
        </p:style>
      </p:cxnSp>
      <p:sp>
        <p:nvSpPr>
          <p:cNvPr id="5" name="CuadroTexto 4"/>
          <p:cNvSpPr txBox="1"/>
          <p:nvPr/>
        </p:nvSpPr>
        <p:spPr>
          <a:xfrm>
            <a:off x="1516171" y="2108868"/>
            <a:ext cx="2934841" cy="1446550"/>
          </a:xfrm>
          <a:prstGeom prst="rect">
            <a:avLst/>
          </a:prstGeom>
          <a:noFill/>
        </p:spPr>
        <p:txBody>
          <a:bodyPr wrap="none" rtlCol="0">
            <a:spAutoFit/>
          </a:bodyPr>
          <a:lstStyle/>
          <a:p>
            <a:pPr algn="ctr"/>
            <a:r>
              <a:rPr lang="es-MX" sz="4400" dirty="0" smtClean="0"/>
              <a:t>STORAGE</a:t>
            </a:r>
          </a:p>
          <a:p>
            <a:pPr algn="ctr"/>
            <a:r>
              <a:rPr lang="es-MX" sz="4400" dirty="0" smtClean="0"/>
              <a:t>DRIVERS</a:t>
            </a:r>
            <a:endParaRPr lang="es-MX" sz="4400" dirty="0"/>
          </a:p>
        </p:txBody>
      </p:sp>
      <p:sp>
        <p:nvSpPr>
          <p:cNvPr id="6" name="CuadroTexto 5"/>
          <p:cNvSpPr txBox="1"/>
          <p:nvPr/>
        </p:nvSpPr>
        <p:spPr>
          <a:xfrm>
            <a:off x="7034408" y="2108868"/>
            <a:ext cx="2693366" cy="1446550"/>
          </a:xfrm>
          <a:prstGeom prst="rect">
            <a:avLst/>
          </a:prstGeom>
          <a:noFill/>
        </p:spPr>
        <p:txBody>
          <a:bodyPr wrap="none" rtlCol="0">
            <a:spAutoFit/>
          </a:bodyPr>
          <a:lstStyle/>
          <a:p>
            <a:pPr algn="ctr"/>
            <a:r>
              <a:rPr lang="es-MX" sz="4400" dirty="0" smtClean="0"/>
              <a:t>VOLUME</a:t>
            </a:r>
          </a:p>
          <a:p>
            <a:pPr algn="ctr"/>
            <a:r>
              <a:rPr lang="es-MX" sz="4400" dirty="0" smtClean="0"/>
              <a:t>DRIVERS</a:t>
            </a:r>
            <a:endParaRPr lang="es-MX" sz="4400" dirty="0"/>
          </a:p>
        </p:txBody>
      </p:sp>
      <p:sp>
        <p:nvSpPr>
          <p:cNvPr id="7" name="CuadroTexto 6"/>
          <p:cNvSpPr txBox="1"/>
          <p:nvPr/>
        </p:nvSpPr>
        <p:spPr>
          <a:xfrm>
            <a:off x="403653" y="3555418"/>
            <a:ext cx="5262979" cy="369332"/>
          </a:xfrm>
          <a:prstGeom prst="rect">
            <a:avLst/>
          </a:prstGeom>
          <a:noFill/>
        </p:spPr>
        <p:txBody>
          <a:bodyPr wrap="none" rtlCol="0">
            <a:spAutoFit/>
          </a:bodyPr>
          <a:lstStyle/>
          <a:p>
            <a:r>
              <a:rPr lang="es-MX" dirty="0" smtClean="0"/>
              <a:t>AUFS – ZFS – BTRFS - </a:t>
            </a:r>
            <a:r>
              <a:rPr lang="es-MX" dirty="0" err="1" smtClean="0"/>
              <a:t>Device</a:t>
            </a:r>
            <a:r>
              <a:rPr lang="es-MX" dirty="0" smtClean="0"/>
              <a:t> </a:t>
            </a:r>
            <a:r>
              <a:rPr lang="es-MX" dirty="0" err="1" smtClean="0"/>
              <a:t>Mapper</a:t>
            </a:r>
            <a:r>
              <a:rPr lang="es-MX" dirty="0" smtClean="0"/>
              <a:t> - </a:t>
            </a:r>
            <a:r>
              <a:rPr lang="es-MX" dirty="0" err="1" smtClean="0"/>
              <a:t>Overlay</a:t>
            </a:r>
            <a:endParaRPr lang="es-MX" dirty="0"/>
          </a:p>
        </p:txBody>
      </p:sp>
      <p:sp>
        <p:nvSpPr>
          <p:cNvPr id="9" name="CuadroTexto 8"/>
          <p:cNvSpPr txBox="1"/>
          <p:nvPr/>
        </p:nvSpPr>
        <p:spPr>
          <a:xfrm>
            <a:off x="6442470" y="3555418"/>
            <a:ext cx="736099" cy="369332"/>
          </a:xfrm>
          <a:prstGeom prst="rect">
            <a:avLst/>
          </a:prstGeom>
          <a:noFill/>
        </p:spPr>
        <p:txBody>
          <a:bodyPr wrap="none" rtlCol="0">
            <a:spAutoFit/>
          </a:bodyPr>
          <a:lstStyle/>
          <a:p>
            <a:r>
              <a:rPr lang="es-MX" dirty="0" smtClean="0"/>
              <a:t>Local</a:t>
            </a:r>
            <a:endParaRPr lang="es-MX" dirty="0"/>
          </a:p>
        </p:txBody>
      </p:sp>
      <p:sp>
        <p:nvSpPr>
          <p:cNvPr id="10" name="CuadroTexto 9"/>
          <p:cNvSpPr txBox="1"/>
          <p:nvPr/>
        </p:nvSpPr>
        <p:spPr>
          <a:xfrm>
            <a:off x="5924692" y="3924749"/>
            <a:ext cx="6267308" cy="923330"/>
          </a:xfrm>
          <a:prstGeom prst="rect">
            <a:avLst/>
          </a:prstGeom>
          <a:noFill/>
        </p:spPr>
        <p:txBody>
          <a:bodyPr wrap="square" rtlCol="0">
            <a:spAutoFit/>
          </a:bodyPr>
          <a:lstStyle/>
          <a:p>
            <a:r>
              <a:rPr lang="es-MX" dirty="0" err="1" smtClean="0"/>
              <a:t>Azure</a:t>
            </a:r>
            <a:r>
              <a:rPr lang="es-MX" dirty="0" smtClean="0"/>
              <a:t> File Storage | Convoy | Digital </a:t>
            </a:r>
            <a:r>
              <a:rPr lang="es-MX" dirty="0" err="1" smtClean="0"/>
              <a:t>Ocean</a:t>
            </a:r>
            <a:r>
              <a:rPr lang="es-MX" dirty="0" smtClean="0"/>
              <a:t> Block Storage | </a:t>
            </a:r>
            <a:r>
              <a:rPr lang="es-MX" dirty="0" err="1" smtClean="0"/>
              <a:t>Flocker</a:t>
            </a:r>
            <a:r>
              <a:rPr lang="es-MX" dirty="0" smtClean="0"/>
              <a:t> | </a:t>
            </a:r>
            <a:r>
              <a:rPr lang="es-MX" dirty="0" err="1" smtClean="0"/>
              <a:t>gce-docker</a:t>
            </a:r>
            <a:r>
              <a:rPr lang="es-MX" dirty="0" smtClean="0"/>
              <a:t> | </a:t>
            </a:r>
            <a:r>
              <a:rPr lang="es-MX" dirty="0" err="1" smtClean="0"/>
              <a:t>GlusterFS</a:t>
            </a:r>
            <a:r>
              <a:rPr lang="es-MX" dirty="0" smtClean="0"/>
              <a:t> | </a:t>
            </a:r>
            <a:r>
              <a:rPr lang="es-MX" dirty="0" err="1" smtClean="0"/>
              <a:t>NetApp</a:t>
            </a:r>
            <a:r>
              <a:rPr lang="es-MX" dirty="0" smtClean="0"/>
              <a:t> | </a:t>
            </a:r>
            <a:r>
              <a:rPr lang="es-MX" dirty="0" err="1" smtClean="0"/>
              <a:t>RexRay</a:t>
            </a:r>
            <a:r>
              <a:rPr lang="es-MX" dirty="0" smtClean="0"/>
              <a:t> | </a:t>
            </a:r>
            <a:r>
              <a:rPr lang="es-MX" dirty="0" err="1" smtClean="0"/>
              <a:t>Portworx</a:t>
            </a:r>
            <a:r>
              <a:rPr lang="es-MX" dirty="0" smtClean="0"/>
              <a:t> | VMWare </a:t>
            </a:r>
            <a:r>
              <a:rPr lang="es-MX" dirty="0" err="1" smtClean="0"/>
              <a:t>vSphere</a:t>
            </a:r>
            <a:r>
              <a:rPr lang="es-MX" dirty="0" smtClean="0"/>
              <a:t> Storage</a:t>
            </a:r>
            <a:endParaRPr lang="es-MX" dirty="0"/>
          </a:p>
        </p:txBody>
      </p:sp>
      <p:pic>
        <p:nvPicPr>
          <p:cNvPr id="11" name="Imagen 10"/>
          <p:cNvPicPr>
            <a:picLocks noChangeAspect="1"/>
          </p:cNvPicPr>
          <p:nvPr/>
        </p:nvPicPr>
        <p:blipFill>
          <a:blip r:embed="rId2"/>
          <a:stretch>
            <a:fillRect/>
          </a:stretch>
        </p:blipFill>
        <p:spPr>
          <a:xfrm>
            <a:off x="5924692" y="5129635"/>
            <a:ext cx="4038600" cy="1000125"/>
          </a:xfrm>
          <a:prstGeom prst="rect">
            <a:avLst/>
          </a:prstGeom>
        </p:spPr>
      </p:pic>
    </p:spTree>
    <p:extLst>
      <p:ext uri="{BB962C8B-B14F-4D97-AF65-F5344CB8AC3E}">
        <p14:creationId xmlns:p14="http://schemas.microsoft.com/office/powerpoint/2010/main" val="372972424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790833" y="1396441"/>
            <a:ext cx="9875109" cy="4879329"/>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4056205490"/>
      </p:ext>
    </p:extLst>
  </p:cSld>
  <p:clrMapOvr>
    <a:masterClrMapping/>
  </p:clrMapOvr>
  <p:transition>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Container</a:t>
            </a:r>
            <a:r>
              <a:rPr lang="es-MX" dirty="0" smtClean="0"/>
              <a:t> Storage Interface (CSI)</a:t>
            </a:r>
            <a:endParaRPr lang="es-MX" dirty="0"/>
          </a:p>
        </p:txBody>
      </p:sp>
      <p:pic>
        <p:nvPicPr>
          <p:cNvPr id="4" name="Imagen 3"/>
          <p:cNvPicPr>
            <a:picLocks noChangeAspect="1"/>
          </p:cNvPicPr>
          <p:nvPr/>
        </p:nvPicPr>
        <p:blipFill>
          <a:blip r:embed="rId2"/>
          <a:stretch>
            <a:fillRect/>
          </a:stretch>
        </p:blipFill>
        <p:spPr>
          <a:xfrm>
            <a:off x="609601" y="1638043"/>
            <a:ext cx="10613552" cy="4573042"/>
          </a:xfrm>
          <a:prstGeom prst="rect">
            <a:avLst/>
          </a:prstGeom>
        </p:spPr>
      </p:pic>
      <p:sp>
        <p:nvSpPr>
          <p:cNvPr id="5" name="CuadroTexto 4"/>
          <p:cNvSpPr txBox="1"/>
          <p:nvPr/>
        </p:nvSpPr>
        <p:spPr>
          <a:xfrm>
            <a:off x="3200401" y="6321803"/>
            <a:ext cx="4826962" cy="369332"/>
          </a:xfrm>
          <a:prstGeom prst="rect">
            <a:avLst/>
          </a:prstGeom>
          <a:noFill/>
        </p:spPr>
        <p:txBody>
          <a:bodyPr wrap="none" rtlCol="0">
            <a:spAutoFit/>
          </a:bodyPr>
          <a:lstStyle/>
          <a:p>
            <a:r>
              <a:rPr lang="es-MX" dirty="0"/>
              <a:t>https://github.com/container-storage-interface</a:t>
            </a:r>
          </a:p>
        </p:txBody>
      </p:sp>
    </p:spTree>
    <p:extLst>
      <p:ext uri="{BB962C8B-B14F-4D97-AF65-F5344CB8AC3E}">
        <p14:creationId xmlns:p14="http://schemas.microsoft.com/office/powerpoint/2010/main" val="2518825068"/>
      </p:ext>
    </p:extLst>
  </p:cSld>
  <p:clrMapOvr>
    <a:masterClrMapping/>
  </p:clrMapOvr>
  <p:transition>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609601" y="1603032"/>
            <a:ext cx="5312774" cy="4859552"/>
          </a:xfrm>
          <a:prstGeom prst="rect">
            <a:avLst/>
          </a:prstGeom>
        </p:spPr>
      </p:pic>
    </p:spTree>
    <p:extLst>
      <p:ext uri="{BB962C8B-B14F-4D97-AF65-F5344CB8AC3E}">
        <p14:creationId xmlns:p14="http://schemas.microsoft.com/office/powerpoint/2010/main" val="2554959540"/>
      </p:ext>
    </p:extLst>
  </p:cSld>
  <p:clrMapOvr>
    <a:masterClrMapping/>
  </p:clrMapOvr>
  <p:transition>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Volúmenes</a:t>
            </a:r>
            <a:endParaRPr lang="es-MX" dirty="0"/>
          </a:p>
        </p:txBody>
      </p:sp>
      <p:pic>
        <p:nvPicPr>
          <p:cNvPr id="4" name="Imagen 3"/>
          <p:cNvPicPr>
            <a:picLocks noChangeAspect="1"/>
          </p:cNvPicPr>
          <p:nvPr/>
        </p:nvPicPr>
        <p:blipFill>
          <a:blip r:embed="rId2"/>
          <a:stretch>
            <a:fillRect/>
          </a:stretch>
        </p:blipFill>
        <p:spPr>
          <a:xfrm>
            <a:off x="840259" y="1339504"/>
            <a:ext cx="9798909" cy="5285280"/>
          </a:xfrm>
          <a:prstGeom prst="rect">
            <a:avLst/>
          </a:prstGeom>
        </p:spPr>
      </p:pic>
      <p:pic>
        <p:nvPicPr>
          <p:cNvPr id="6" name="Imagen 5"/>
          <p:cNvPicPr>
            <a:picLocks noChangeAspect="1"/>
          </p:cNvPicPr>
          <p:nvPr/>
        </p:nvPicPr>
        <p:blipFill>
          <a:blip r:embed="rId3"/>
          <a:stretch>
            <a:fillRect/>
          </a:stretch>
        </p:blipFill>
        <p:spPr>
          <a:xfrm>
            <a:off x="1079415" y="4163712"/>
            <a:ext cx="2495550" cy="952500"/>
          </a:xfrm>
          <a:prstGeom prst="rect">
            <a:avLst/>
          </a:prstGeom>
        </p:spPr>
      </p:pic>
    </p:spTree>
    <p:extLst>
      <p:ext uri="{BB962C8B-B14F-4D97-AF65-F5344CB8AC3E}">
        <p14:creationId xmlns:p14="http://schemas.microsoft.com/office/powerpoint/2010/main" val="3580047797"/>
      </p:ext>
    </p:extLst>
  </p:cSld>
  <p:clrMapOvr>
    <a:masterClrMapping/>
  </p:clrMapOvr>
  <p:transition>
    <p:wipe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1436730" y="1435315"/>
            <a:ext cx="8399248" cy="5212299"/>
          </a:xfrm>
          <a:prstGeom prst="rect">
            <a:avLst/>
          </a:prstGeom>
        </p:spPr>
      </p:pic>
    </p:spTree>
    <p:extLst>
      <p:ext uri="{BB962C8B-B14F-4D97-AF65-F5344CB8AC3E}">
        <p14:creationId xmlns:p14="http://schemas.microsoft.com/office/powerpoint/2010/main" val="2877033233"/>
      </p:ext>
    </p:extLst>
  </p:cSld>
  <p:clrMapOvr>
    <a:masterClrMapping/>
  </p:clrMapOvr>
  <p:transition>
    <p:wipe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Volumes</a:t>
            </a:r>
            <a:endParaRPr lang="es-MX" dirty="0"/>
          </a:p>
        </p:txBody>
      </p:sp>
      <p:pic>
        <p:nvPicPr>
          <p:cNvPr id="4" name="Imagen 3"/>
          <p:cNvPicPr>
            <a:picLocks noChangeAspect="1"/>
          </p:cNvPicPr>
          <p:nvPr/>
        </p:nvPicPr>
        <p:blipFill>
          <a:blip r:embed="rId2"/>
          <a:stretch>
            <a:fillRect/>
          </a:stretch>
        </p:blipFill>
        <p:spPr>
          <a:xfrm>
            <a:off x="431457" y="1768431"/>
            <a:ext cx="4038600" cy="2752725"/>
          </a:xfrm>
          <a:prstGeom prst="rect">
            <a:avLst/>
          </a:prstGeom>
        </p:spPr>
      </p:pic>
      <p:pic>
        <p:nvPicPr>
          <p:cNvPr id="5" name="Imagen 4"/>
          <p:cNvPicPr>
            <a:picLocks noChangeAspect="1"/>
          </p:cNvPicPr>
          <p:nvPr/>
        </p:nvPicPr>
        <p:blipFill>
          <a:blip r:embed="rId3"/>
          <a:stretch>
            <a:fillRect/>
          </a:stretch>
        </p:blipFill>
        <p:spPr>
          <a:xfrm>
            <a:off x="5158045" y="2868827"/>
            <a:ext cx="1628775" cy="1219200"/>
          </a:xfrm>
          <a:prstGeom prst="rect">
            <a:avLst/>
          </a:prstGeom>
        </p:spPr>
      </p:pic>
      <p:pic>
        <p:nvPicPr>
          <p:cNvPr id="6" name="Imagen 5"/>
          <p:cNvPicPr>
            <a:picLocks noChangeAspect="1"/>
          </p:cNvPicPr>
          <p:nvPr/>
        </p:nvPicPr>
        <p:blipFill>
          <a:blip r:embed="rId4"/>
          <a:stretch>
            <a:fillRect/>
          </a:stretch>
        </p:blipFill>
        <p:spPr>
          <a:xfrm>
            <a:off x="431457" y="4872552"/>
            <a:ext cx="3095625" cy="276225"/>
          </a:xfrm>
          <a:prstGeom prst="rect">
            <a:avLst/>
          </a:prstGeom>
        </p:spPr>
      </p:pic>
      <p:pic>
        <p:nvPicPr>
          <p:cNvPr id="7" name="Imagen 6"/>
          <p:cNvPicPr>
            <a:picLocks noChangeAspect="1"/>
          </p:cNvPicPr>
          <p:nvPr/>
        </p:nvPicPr>
        <p:blipFill>
          <a:blip r:embed="rId5"/>
          <a:stretch>
            <a:fillRect/>
          </a:stretch>
        </p:blipFill>
        <p:spPr>
          <a:xfrm>
            <a:off x="431457" y="5308511"/>
            <a:ext cx="2419350" cy="257175"/>
          </a:xfrm>
          <a:prstGeom prst="rect">
            <a:avLst/>
          </a:prstGeom>
        </p:spPr>
      </p:pic>
      <p:pic>
        <p:nvPicPr>
          <p:cNvPr id="8" name="Imagen 7"/>
          <p:cNvPicPr>
            <a:picLocks noChangeAspect="1"/>
          </p:cNvPicPr>
          <p:nvPr/>
        </p:nvPicPr>
        <p:blipFill>
          <a:blip r:embed="rId6"/>
          <a:stretch>
            <a:fillRect/>
          </a:stretch>
        </p:blipFill>
        <p:spPr>
          <a:xfrm>
            <a:off x="431457" y="5781025"/>
            <a:ext cx="8686800" cy="428625"/>
          </a:xfrm>
          <a:prstGeom prst="rect">
            <a:avLst/>
          </a:prstGeom>
        </p:spPr>
      </p:pic>
    </p:spTree>
    <p:extLst>
      <p:ext uri="{BB962C8B-B14F-4D97-AF65-F5344CB8AC3E}">
        <p14:creationId xmlns:p14="http://schemas.microsoft.com/office/powerpoint/2010/main" val="4036127578"/>
      </p:ext>
    </p:extLst>
  </p:cSld>
  <p:clrMapOvr>
    <a:masterClrMapping/>
  </p:clrMapOvr>
  <p:transition>
    <p:wipe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smtClean="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318567"/>
            <a:ext cx="10906897" cy="5332727"/>
          </a:xfrm>
          <a:prstGeom prst="rect">
            <a:avLst/>
          </a:prstGeom>
        </p:spPr>
      </p:pic>
      <p:pic>
        <p:nvPicPr>
          <p:cNvPr id="5" name="Imagen 4"/>
          <p:cNvPicPr>
            <a:picLocks noChangeAspect="1"/>
          </p:cNvPicPr>
          <p:nvPr/>
        </p:nvPicPr>
        <p:blipFill>
          <a:blip r:embed="rId3"/>
          <a:stretch>
            <a:fillRect/>
          </a:stretch>
        </p:blipFill>
        <p:spPr>
          <a:xfrm>
            <a:off x="2295911" y="6117894"/>
            <a:ext cx="7534275" cy="533400"/>
          </a:xfrm>
          <a:prstGeom prst="rect">
            <a:avLst/>
          </a:prstGeom>
        </p:spPr>
      </p:pic>
      <p:pic>
        <p:nvPicPr>
          <p:cNvPr id="6" name="Imagen 5"/>
          <p:cNvPicPr>
            <a:picLocks noChangeAspect="1"/>
          </p:cNvPicPr>
          <p:nvPr/>
        </p:nvPicPr>
        <p:blipFill>
          <a:blip r:embed="rId4"/>
          <a:stretch>
            <a:fillRect/>
          </a:stretch>
        </p:blipFill>
        <p:spPr>
          <a:xfrm>
            <a:off x="7820283" y="1651557"/>
            <a:ext cx="2705100" cy="885825"/>
          </a:xfrm>
          <a:prstGeom prst="rect">
            <a:avLst/>
          </a:prstGeom>
        </p:spPr>
      </p:pic>
      <p:pic>
        <p:nvPicPr>
          <p:cNvPr id="7" name="Imagen 6"/>
          <p:cNvPicPr>
            <a:picLocks noChangeAspect="1"/>
          </p:cNvPicPr>
          <p:nvPr/>
        </p:nvPicPr>
        <p:blipFill>
          <a:blip r:embed="rId5"/>
          <a:stretch>
            <a:fillRect/>
          </a:stretch>
        </p:blipFill>
        <p:spPr>
          <a:xfrm>
            <a:off x="1148277" y="5180328"/>
            <a:ext cx="2085975" cy="600075"/>
          </a:xfrm>
          <a:prstGeom prst="rect">
            <a:avLst/>
          </a:prstGeom>
        </p:spPr>
      </p:pic>
    </p:spTree>
    <p:extLst>
      <p:ext uri="{BB962C8B-B14F-4D97-AF65-F5344CB8AC3E}">
        <p14:creationId xmlns:p14="http://schemas.microsoft.com/office/powerpoint/2010/main" val="3416712584"/>
      </p:ext>
    </p:extLst>
  </p:cSld>
  <p:clrMapOvr>
    <a:masterClrMapping/>
  </p:clrMapOvr>
  <p:transition>
    <p:wipe dir="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a:t>
            </a:r>
            <a:r>
              <a:rPr lang="es-MX" dirty="0" err="1" smtClean="0"/>
              <a:t>Persistent</a:t>
            </a:r>
            <a:r>
              <a:rPr lang="es-MX" dirty="0"/>
              <a:t> </a:t>
            </a:r>
            <a:r>
              <a:rPr lang="es-MX" dirty="0" err="1" smtClean="0"/>
              <a:t>Volume</a:t>
            </a:r>
            <a:r>
              <a:rPr lang="es-MX" dirty="0" smtClean="0"/>
              <a:t> </a:t>
            </a:r>
            <a:r>
              <a:rPr lang="es-MX" dirty="0" err="1" smtClean="0"/>
              <a:t>Claim</a:t>
            </a:r>
            <a:endParaRPr lang="es-MX" dirty="0"/>
          </a:p>
        </p:txBody>
      </p:sp>
      <p:pic>
        <p:nvPicPr>
          <p:cNvPr id="4" name="Imagen 3"/>
          <p:cNvPicPr>
            <a:picLocks noChangeAspect="1"/>
          </p:cNvPicPr>
          <p:nvPr/>
        </p:nvPicPr>
        <p:blipFill>
          <a:blip r:embed="rId2"/>
          <a:stretch>
            <a:fillRect/>
          </a:stretch>
        </p:blipFill>
        <p:spPr>
          <a:xfrm>
            <a:off x="609601" y="1752728"/>
            <a:ext cx="5389686" cy="4413294"/>
          </a:xfrm>
          <a:prstGeom prst="rect">
            <a:avLst/>
          </a:prstGeom>
        </p:spPr>
      </p:pic>
      <p:pic>
        <p:nvPicPr>
          <p:cNvPr id="5" name="Imagen 4"/>
          <p:cNvPicPr>
            <a:picLocks noChangeAspect="1"/>
          </p:cNvPicPr>
          <p:nvPr/>
        </p:nvPicPr>
        <p:blipFill>
          <a:blip r:embed="rId3"/>
          <a:stretch>
            <a:fillRect/>
          </a:stretch>
        </p:blipFill>
        <p:spPr>
          <a:xfrm>
            <a:off x="6392176" y="1752728"/>
            <a:ext cx="5156971" cy="4413294"/>
          </a:xfrm>
          <a:prstGeom prst="rect">
            <a:avLst/>
          </a:prstGeom>
        </p:spPr>
      </p:pic>
      <p:sp>
        <p:nvSpPr>
          <p:cNvPr id="6" name="CuadroTexto 5"/>
          <p:cNvSpPr txBox="1"/>
          <p:nvPr/>
        </p:nvSpPr>
        <p:spPr>
          <a:xfrm>
            <a:off x="5999287" y="6264875"/>
            <a:ext cx="6125459" cy="369332"/>
          </a:xfrm>
          <a:prstGeom prst="rect">
            <a:avLst/>
          </a:prstGeom>
          <a:noFill/>
        </p:spPr>
        <p:txBody>
          <a:bodyPr wrap="none" rtlCol="0">
            <a:spAutoFit/>
          </a:bodyPr>
          <a:lstStyle/>
          <a:p>
            <a:r>
              <a:rPr lang="es-MX" dirty="0" err="1" smtClean="0"/>
              <a:t>persistentVolumeReclaimPolicy</a:t>
            </a:r>
            <a:r>
              <a:rPr lang="es-MX" dirty="0" smtClean="0"/>
              <a:t>: </a:t>
            </a:r>
            <a:r>
              <a:rPr lang="es-MX" dirty="0" err="1" smtClean="0"/>
              <a:t>Retain</a:t>
            </a:r>
            <a:r>
              <a:rPr lang="es-MX" dirty="0" smtClean="0"/>
              <a:t> | </a:t>
            </a:r>
            <a:r>
              <a:rPr lang="es-MX" dirty="0" err="1" smtClean="0"/>
              <a:t>Delete</a:t>
            </a:r>
            <a:r>
              <a:rPr lang="es-MX" dirty="0" smtClean="0"/>
              <a:t> | </a:t>
            </a:r>
            <a:r>
              <a:rPr lang="es-MX" dirty="0" err="1" smtClean="0"/>
              <a:t>Recycle</a:t>
            </a:r>
            <a:r>
              <a:rPr lang="es-MX" dirty="0" smtClean="0"/>
              <a:t> </a:t>
            </a:r>
            <a:endParaRPr lang="es-MX" dirty="0"/>
          </a:p>
        </p:txBody>
      </p:sp>
    </p:spTree>
    <p:extLst>
      <p:ext uri="{BB962C8B-B14F-4D97-AF65-F5344CB8AC3E}">
        <p14:creationId xmlns:p14="http://schemas.microsoft.com/office/powerpoint/2010/main" val="34519038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rotWithShape="1">
          <a:blip r:embed="rId2"/>
          <a:srcRect b="17488"/>
          <a:stretch/>
        </p:blipFill>
        <p:spPr>
          <a:xfrm>
            <a:off x="609601" y="2797775"/>
            <a:ext cx="10873859" cy="3800733"/>
          </a:xfrm>
          <a:prstGeom prst="rect">
            <a:avLst/>
          </a:prstGeom>
        </p:spPr>
      </p:pic>
      <p:sp>
        <p:nvSpPr>
          <p:cNvPr id="5" name="CuadroTexto 4"/>
          <p:cNvSpPr txBox="1"/>
          <p:nvPr/>
        </p:nvSpPr>
        <p:spPr>
          <a:xfrm>
            <a:off x="609601" y="1966778"/>
            <a:ext cx="5342237" cy="830997"/>
          </a:xfrm>
          <a:prstGeom prst="rect">
            <a:avLst/>
          </a:prstGeom>
          <a:solidFill>
            <a:srgbClr val="626262"/>
          </a:solidFill>
        </p:spPr>
        <p:txBody>
          <a:bodyPr wrap="square" rtlCol="0">
            <a:spAutoFit/>
          </a:bodyPr>
          <a:lstStyle/>
          <a:p>
            <a:r>
              <a:rPr lang="es-MX" sz="1200" dirty="0" err="1" smtClean="0">
                <a:solidFill>
                  <a:schemeClr val="bg1">
                    <a:lumMod val="95000"/>
                  </a:schemeClr>
                </a:solidFill>
              </a:rPr>
              <a:t>Gcloud</a:t>
            </a:r>
            <a:r>
              <a:rPr lang="es-MX" sz="1200" dirty="0" smtClean="0">
                <a:solidFill>
                  <a:schemeClr val="bg1">
                    <a:lumMod val="95000"/>
                  </a:schemeClr>
                </a:solidFill>
              </a:rPr>
              <a:t> beta compute disks </a:t>
            </a:r>
            <a:r>
              <a:rPr lang="es-MX" sz="1200" dirty="0" err="1" smtClean="0">
                <a:solidFill>
                  <a:schemeClr val="bg1">
                    <a:lumMod val="95000"/>
                  </a:schemeClr>
                </a:solidFill>
              </a:rPr>
              <a:t>create</a:t>
            </a:r>
            <a:r>
              <a:rPr lang="es-MX" sz="1200" dirty="0" smtClean="0">
                <a:solidFill>
                  <a:schemeClr val="bg1">
                    <a:lumMod val="95000"/>
                  </a:schemeClr>
                </a:solidFill>
              </a:rPr>
              <a:t> \</a:t>
            </a:r>
          </a:p>
          <a:p>
            <a:r>
              <a:rPr lang="es-MX" sz="1200" dirty="0">
                <a:solidFill>
                  <a:schemeClr val="bg1">
                    <a:lumMod val="95000"/>
                  </a:schemeClr>
                </a:solidFill>
              </a:rPr>
              <a:t>	</a:t>
            </a:r>
            <a:r>
              <a:rPr lang="es-MX" sz="1200" dirty="0" smtClean="0">
                <a:solidFill>
                  <a:schemeClr val="bg1">
                    <a:lumMod val="95000"/>
                  </a:schemeClr>
                </a:solidFill>
              </a:rPr>
              <a:t>---</a:t>
            </a:r>
            <a:r>
              <a:rPr lang="es-MX" sz="1200" dirty="0" err="1" smtClean="0">
                <a:solidFill>
                  <a:schemeClr val="bg1">
                    <a:lumMod val="95000"/>
                  </a:schemeClr>
                </a:solidFill>
              </a:rPr>
              <a:t>size</a:t>
            </a:r>
            <a:r>
              <a:rPr lang="es-MX" sz="1200" dirty="0" smtClean="0">
                <a:solidFill>
                  <a:schemeClr val="bg1">
                    <a:lumMod val="95000"/>
                  </a:schemeClr>
                </a:solidFill>
              </a:rPr>
              <a:t> 1GB</a:t>
            </a:r>
          </a:p>
          <a:p>
            <a:r>
              <a:rPr lang="es-MX" sz="1200" dirty="0">
                <a:solidFill>
                  <a:schemeClr val="bg1">
                    <a:lumMod val="95000"/>
                  </a:schemeClr>
                </a:solidFill>
              </a:rPr>
              <a:t>	</a:t>
            </a:r>
            <a:r>
              <a:rPr lang="es-MX" sz="1200" dirty="0" smtClean="0">
                <a:solidFill>
                  <a:schemeClr val="bg1">
                    <a:lumMod val="95000"/>
                  </a:schemeClr>
                </a:solidFill>
              </a:rPr>
              <a:t>--región us-east1</a:t>
            </a:r>
          </a:p>
          <a:p>
            <a:r>
              <a:rPr lang="es-MX" sz="1200" dirty="0">
                <a:solidFill>
                  <a:schemeClr val="bg1">
                    <a:lumMod val="95000"/>
                  </a:schemeClr>
                </a:solidFill>
              </a:rPr>
              <a:t>	</a:t>
            </a:r>
            <a:r>
              <a:rPr lang="es-MX" sz="1200" dirty="0" err="1" smtClean="0">
                <a:solidFill>
                  <a:schemeClr val="bg1">
                    <a:lumMod val="95000"/>
                  </a:schemeClr>
                </a:solidFill>
              </a:rPr>
              <a:t>pd</a:t>
            </a:r>
            <a:r>
              <a:rPr lang="es-MX" sz="1200" dirty="0" smtClean="0">
                <a:solidFill>
                  <a:schemeClr val="bg1">
                    <a:lumMod val="95000"/>
                  </a:schemeClr>
                </a:solidFill>
              </a:rPr>
              <a:t>-disk</a:t>
            </a:r>
            <a:endParaRPr lang="es-MX" sz="1200" dirty="0">
              <a:solidFill>
                <a:schemeClr val="bg1">
                  <a:lumMod val="95000"/>
                </a:schemeClr>
              </a:solidFill>
            </a:endParaRPr>
          </a:p>
        </p:txBody>
      </p:sp>
      <p:sp>
        <p:nvSpPr>
          <p:cNvPr id="6" name="CuadroTexto 5"/>
          <p:cNvSpPr txBox="1"/>
          <p:nvPr/>
        </p:nvSpPr>
        <p:spPr>
          <a:xfrm>
            <a:off x="160637" y="1355154"/>
            <a:ext cx="2082621" cy="369332"/>
          </a:xfrm>
          <a:prstGeom prst="rect">
            <a:avLst/>
          </a:prstGeom>
          <a:noFill/>
        </p:spPr>
        <p:txBody>
          <a:bodyPr wrap="none" rtlCol="0">
            <a:spAutoFit/>
          </a:bodyPr>
          <a:lstStyle/>
          <a:p>
            <a:r>
              <a:rPr lang="es-MX" dirty="0" err="1" smtClean="0"/>
              <a:t>Static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88963563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s-MX" dirty="0" smtClean="0"/>
              <a:t>Introducción: Máquina Virtual vs Contenedores </a:t>
            </a:r>
            <a:r>
              <a:rPr lang="es-MX" dirty="0" err="1" smtClean="0"/>
              <a:t>Docker</a:t>
            </a:r>
            <a:endParaRPr lang="es-MX" dirty="0"/>
          </a:p>
        </p:txBody>
      </p:sp>
      <p:sp>
        <p:nvSpPr>
          <p:cNvPr id="5" name="Rectángulo redondeado 4"/>
          <p:cNvSpPr/>
          <p:nvPr/>
        </p:nvSpPr>
        <p:spPr>
          <a:xfrm>
            <a:off x="808892" y="2309446"/>
            <a:ext cx="3681046" cy="83233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s-MX" dirty="0" smtClean="0"/>
              <a:t>Contenedores </a:t>
            </a:r>
            <a:r>
              <a:rPr lang="es-MX" dirty="0" err="1" smtClean="0"/>
              <a:t>Docker</a:t>
            </a:r>
            <a:endParaRPr lang="es-MX" dirty="0"/>
          </a:p>
        </p:txBody>
      </p:sp>
      <p:sp>
        <p:nvSpPr>
          <p:cNvPr id="6" name="Rectángulo redondeado 5"/>
          <p:cNvSpPr/>
          <p:nvPr/>
        </p:nvSpPr>
        <p:spPr>
          <a:xfrm>
            <a:off x="7502769" y="2309446"/>
            <a:ext cx="3681046" cy="83233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smtClean="0"/>
              <a:t>Máquinas Virtuales</a:t>
            </a:r>
            <a:endParaRPr lang="es-MX" dirty="0"/>
          </a:p>
        </p:txBody>
      </p:sp>
      <p:sp>
        <p:nvSpPr>
          <p:cNvPr id="7" name="Rectángulo redondeado 6"/>
          <p:cNvSpPr/>
          <p:nvPr/>
        </p:nvSpPr>
        <p:spPr>
          <a:xfrm>
            <a:off x="808892" y="3597983"/>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Bajo impacto en OS, muy rápidos, poco espacio</a:t>
            </a:r>
            <a:endParaRPr lang="es-MX" dirty="0"/>
          </a:p>
        </p:txBody>
      </p:sp>
      <p:sp>
        <p:nvSpPr>
          <p:cNvPr id="8" name="Rectángulo redondeado 7"/>
          <p:cNvSpPr/>
          <p:nvPr/>
        </p:nvSpPr>
        <p:spPr>
          <a:xfrm>
            <a:off x="808892" y="4394150"/>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Fácil de compartir, reconstruir y distribuir</a:t>
            </a:r>
            <a:endParaRPr lang="es-MX" dirty="0"/>
          </a:p>
        </p:txBody>
      </p:sp>
      <p:sp>
        <p:nvSpPr>
          <p:cNvPr id="9" name="Rectángulo redondeado 8"/>
          <p:cNvSpPr/>
          <p:nvPr/>
        </p:nvSpPr>
        <p:spPr>
          <a:xfrm>
            <a:off x="808892" y="5190317"/>
            <a:ext cx="3681046" cy="67993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MX" dirty="0" smtClean="0"/>
              <a:t>Encapsula apps/entornos en lugar de máquinas completas</a:t>
            </a:r>
            <a:endParaRPr lang="es-MX" dirty="0"/>
          </a:p>
        </p:txBody>
      </p:sp>
      <p:sp>
        <p:nvSpPr>
          <p:cNvPr id="10" name="Rectángulo redondeado 9"/>
          <p:cNvSpPr/>
          <p:nvPr/>
        </p:nvSpPr>
        <p:spPr>
          <a:xfrm>
            <a:off x="7502769" y="3597983"/>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Mayor impacto en OS, mas lenta y mayor espacio</a:t>
            </a:r>
            <a:endParaRPr lang="es-MX" dirty="0"/>
          </a:p>
        </p:txBody>
      </p:sp>
      <p:sp>
        <p:nvSpPr>
          <p:cNvPr id="11" name="Rectángulo redondeado 10"/>
          <p:cNvSpPr/>
          <p:nvPr/>
        </p:nvSpPr>
        <p:spPr>
          <a:xfrm>
            <a:off x="7502769" y="4394150"/>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Compartir, reconstruir y distribuir suele ser desafiante</a:t>
            </a:r>
            <a:endParaRPr lang="es-MX" dirty="0"/>
          </a:p>
        </p:txBody>
      </p:sp>
      <p:sp>
        <p:nvSpPr>
          <p:cNvPr id="12" name="Rectángulo redondeado 11"/>
          <p:cNvSpPr/>
          <p:nvPr/>
        </p:nvSpPr>
        <p:spPr>
          <a:xfrm>
            <a:off x="7502769" y="5190317"/>
            <a:ext cx="3681046" cy="679938"/>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s-MX" dirty="0" smtClean="0"/>
              <a:t>Encapsula “toda la máquina” en vez de solo app/entorno</a:t>
            </a:r>
            <a:endParaRPr lang="es-MX" dirty="0"/>
          </a:p>
        </p:txBody>
      </p:sp>
      <p:cxnSp>
        <p:nvCxnSpPr>
          <p:cNvPr id="13" name="Conector recto 12"/>
          <p:cNvCxnSpPr/>
          <p:nvPr/>
        </p:nvCxnSpPr>
        <p:spPr>
          <a:xfrm>
            <a:off x="5990492" y="2210800"/>
            <a:ext cx="11723" cy="3856892"/>
          </a:xfrm>
          <a:prstGeom prst="line">
            <a:avLst/>
          </a:prstGeom>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41820650"/>
      </p:ext>
    </p:extLst>
  </p:cSld>
  <p:clrMapOvr>
    <a:masterClrMapping/>
  </p:clrMapOvr>
  <p:transition>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609601" y="1502962"/>
            <a:ext cx="10122629" cy="5129011"/>
          </a:xfrm>
          <a:prstGeom prst="rect">
            <a:avLst/>
          </a:prstGeom>
        </p:spPr>
      </p:pic>
      <p:sp>
        <p:nvSpPr>
          <p:cNvPr id="5" name="CuadroTexto 4"/>
          <p:cNvSpPr txBox="1"/>
          <p:nvPr/>
        </p:nvSpPr>
        <p:spPr>
          <a:xfrm>
            <a:off x="4402437" y="5952554"/>
            <a:ext cx="2403222" cy="369332"/>
          </a:xfrm>
          <a:prstGeom prst="rect">
            <a:avLst/>
          </a:prstGeom>
          <a:noFill/>
        </p:spPr>
        <p:txBody>
          <a:bodyPr wrap="none" rtlCol="0">
            <a:spAutoFit/>
          </a:bodyPr>
          <a:lstStyle/>
          <a:p>
            <a:r>
              <a:rPr lang="es-MX" dirty="0" err="1" smtClean="0"/>
              <a:t>Dynamic</a:t>
            </a:r>
            <a:r>
              <a:rPr lang="es-MX" dirty="0" smtClean="0"/>
              <a:t> </a:t>
            </a:r>
            <a:r>
              <a:rPr lang="es-MX" dirty="0" err="1" smtClean="0"/>
              <a:t>Provisioning</a:t>
            </a:r>
            <a:endParaRPr lang="es-MX" dirty="0"/>
          </a:p>
        </p:txBody>
      </p:sp>
    </p:spTree>
    <p:extLst>
      <p:ext uri="{BB962C8B-B14F-4D97-AF65-F5344CB8AC3E}">
        <p14:creationId xmlns:p14="http://schemas.microsoft.com/office/powerpoint/2010/main" val="27638031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20130" y="1356702"/>
            <a:ext cx="10797961" cy="5237944"/>
          </a:xfrm>
          <a:prstGeom prst="rect">
            <a:avLst/>
          </a:prstGeom>
        </p:spPr>
      </p:pic>
    </p:spTree>
    <p:extLst>
      <p:ext uri="{BB962C8B-B14F-4D97-AF65-F5344CB8AC3E}">
        <p14:creationId xmlns:p14="http://schemas.microsoft.com/office/powerpoint/2010/main" val="3288328089"/>
      </p:ext>
    </p:extLst>
  </p:cSld>
  <p:clrMapOvr>
    <a:masterClrMapping/>
  </p:clrMapOvr>
  <p:transition>
    <p:wipe dir="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4.- k8s Storage – Storage </a:t>
            </a:r>
            <a:r>
              <a:rPr lang="es-MX" dirty="0" err="1" smtClean="0"/>
              <a:t>Class</a:t>
            </a:r>
            <a:endParaRPr lang="es-MX" dirty="0"/>
          </a:p>
        </p:txBody>
      </p:sp>
      <p:pic>
        <p:nvPicPr>
          <p:cNvPr id="4" name="Imagen 3"/>
          <p:cNvPicPr>
            <a:picLocks noChangeAspect="1"/>
          </p:cNvPicPr>
          <p:nvPr/>
        </p:nvPicPr>
        <p:blipFill>
          <a:blip r:embed="rId2"/>
          <a:stretch>
            <a:fillRect/>
          </a:stretch>
        </p:blipFill>
        <p:spPr>
          <a:xfrm>
            <a:off x="434182" y="1794696"/>
            <a:ext cx="11406187" cy="4317180"/>
          </a:xfrm>
          <a:prstGeom prst="rect">
            <a:avLst/>
          </a:prstGeom>
        </p:spPr>
      </p:pic>
    </p:spTree>
    <p:extLst>
      <p:ext uri="{BB962C8B-B14F-4D97-AF65-F5344CB8AC3E}">
        <p14:creationId xmlns:p14="http://schemas.microsoft.com/office/powerpoint/2010/main" val="491071901"/>
      </p:ext>
    </p:extLst>
  </p:cSld>
  <p:clrMapOvr>
    <a:masterClrMapping/>
  </p:clrMapOvr>
  <p:transition>
    <p:wipe dir="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Networking</a:t>
            </a:r>
            <a:r>
              <a:rPr lang="es-MX" dirty="0" smtClean="0"/>
              <a:t> – </a:t>
            </a:r>
            <a:r>
              <a:rPr lang="es-MX" dirty="0" err="1" smtClean="0"/>
              <a:t>Cluster</a:t>
            </a:r>
            <a:r>
              <a:rPr lang="es-MX" dirty="0" smtClean="0"/>
              <a:t> </a:t>
            </a:r>
            <a:r>
              <a:rPr lang="es-MX" dirty="0" err="1" smtClean="0"/>
              <a:t>Networking</a:t>
            </a:r>
            <a:endParaRPr lang="es-MX" dirty="0"/>
          </a:p>
        </p:txBody>
      </p:sp>
      <p:sp>
        <p:nvSpPr>
          <p:cNvPr id="5" name="Rectángulo 4"/>
          <p:cNvSpPr/>
          <p:nvPr/>
        </p:nvSpPr>
        <p:spPr>
          <a:xfrm>
            <a:off x="4191000" y="2933700"/>
            <a:ext cx="1066800" cy="7239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-api</a:t>
            </a:r>
          </a:p>
          <a:p>
            <a:pPr algn="ctr"/>
            <a:r>
              <a:rPr lang="es-MX" dirty="0" smtClean="0">
                <a:solidFill>
                  <a:schemeClr val="bg1"/>
                </a:solidFill>
              </a:rPr>
              <a:t>6443</a:t>
            </a:r>
            <a:endParaRPr lang="es-MX" dirty="0">
              <a:solidFill>
                <a:schemeClr val="bg1"/>
              </a:solidFill>
            </a:endParaRPr>
          </a:p>
        </p:txBody>
      </p:sp>
      <p:sp>
        <p:nvSpPr>
          <p:cNvPr id="6" name="Rectángulo 5"/>
          <p:cNvSpPr/>
          <p:nvPr/>
        </p:nvSpPr>
        <p:spPr>
          <a:xfrm>
            <a:off x="2755900" y="2933700"/>
            <a:ext cx="1066800" cy="7239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1"/>
                </a:solidFill>
              </a:rPr>
              <a:t>ETCD</a:t>
            </a:r>
          </a:p>
          <a:p>
            <a:pPr algn="ctr"/>
            <a:r>
              <a:rPr lang="es-MX" dirty="0" smtClean="0">
                <a:solidFill>
                  <a:schemeClr val="bg1"/>
                </a:solidFill>
              </a:rPr>
              <a:t>2379</a:t>
            </a:r>
            <a:endParaRPr lang="es-MX" dirty="0">
              <a:solidFill>
                <a:schemeClr val="bg1"/>
              </a:solidFill>
            </a:endParaRPr>
          </a:p>
        </p:txBody>
      </p:sp>
      <p:sp>
        <p:nvSpPr>
          <p:cNvPr id="7" name="Rectángulo 6"/>
          <p:cNvSpPr/>
          <p:nvPr/>
        </p:nvSpPr>
        <p:spPr>
          <a:xfrm>
            <a:off x="4191000"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8" name="Rectángulo 7"/>
          <p:cNvSpPr/>
          <p:nvPr/>
        </p:nvSpPr>
        <p:spPr>
          <a:xfrm>
            <a:off x="3098800" y="4527548"/>
            <a:ext cx="2159000" cy="5143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Kube-scheduler</a:t>
            </a:r>
            <a:endParaRPr lang="es-MX" dirty="0" smtClean="0">
              <a:solidFill>
                <a:schemeClr val="bg1"/>
              </a:solidFill>
            </a:endParaRPr>
          </a:p>
          <a:p>
            <a:pPr algn="ctr"/>
            <a:r>
              <a:rPr lang="es-MX" dirty="0" smtClean="0">
                <a:solidFill>
                  <a:schemeClr val="bg1"/>
                </a:solidFill>
              </a:rPr>
              <a:t>10251</a:t>
            </a:r>
            <a:endParaRPr lang="es-MX" dirty="0">
              <a:solidFill>
                <a:schemeClr val="bg1"/>
              </a:solidFill>
            </a:endParaRPr>
          </a:p>
        </p:txBody>
      </p:sp>
      <p:sp>
        <p:nvSpPr>
          <p:cNvPr id="10" name="Rectángulo 9"/>
          <p:cNvSpPr/>
          <p:nvPr/>
        </p:nvSpPr>
        <p:spPr>
          <a:xfrm>
            <a:off x="2755900" y="5114924"/>
            <a:ext cx="2501900" cy="5143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t>
            </a:r>
            <a:r>
              <a:rPr lang="es-MX" dirty="0" err="1" smtClean="0">
                <a:solidFill>
                  <a:schemeClr val="bg1"/>
                </a:solidFill>
              </a:rPr>
              <a:t>controller</a:t>
            </a:r>
            <a:r>
              <a:rPr lang="es-MX" dirty="0" smtClean="0">
                <a:solidFill>
                  <a:schemeClr val="bg1"/>
                </a:solidFill>
              </a:rPr>
              <a:t>-manager</a:t>
            </a:r>
          </a:p>
          <a:p>
            <a:pPr algn="ctr"/>
            <a:r>
              <a:rPr lang="es-MX" dirty="0" smtClean="0">
                <a:solidFill>
                  <a:schemeClr val="bg1"/>
                </a:solidFill>
              </a:rPr>
              <a:t>10252</a:t>
            </a:r>
            <a:endParaRPr lang="es-MX" dirty="0">
              <a:solidFill>
                <a:schemeClr val="bg1"/>
              </a:solidFill>
            </a:endParaRPr>
          </a:p>
        </p:txBody>
      </p:sp>
      <p:grpSp>
        <p:nvGrpSpPr>
          <p:cNvPr id="36" name="Grupo 35"/>
          <p:cNvGrpSpPr/>
          <p:nvPr/>
        </p:nvGrpSpPr>
        <p:grpSpPr>
          <a:xfrm>
            <a:off x="2755900" y="2146300"/>
            <a:ext cx="2501900" cy="3873496"/>
            <a:chOff x="2755900" y="2146300"/>
            <a:chExt cx="2501900" cy="3873496"/>
          </a:xfrm>
        </p:grpSpPr>
        <p:sp>
          <p:nvSpPr>
            <p:cNvPr id="4" name="Rectángulo redondeado 3"/>
            <p:cNvSpPr/>
            <p:nvPr/>
          </p:nvSpPr>
          <p:spPr>
            <a:xfrm>
              <a:off x="2755900" y="2146300"/>
              <a:ext cx="2501900" cy="36957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7030A0"/>
                  </a:solidFill>
                </a:rPr>
                <a:t>192.168.1.10</a:t>
              </a:r>
            </a:p>
            <a:p>
              <a:pPr algn="ctr"/>
              <a:r>
                <a:rPr lang="es-MX" dirty="0">
                  <a:solidFill>
                    <a:srgbClr val="7030A0"/>
                  </a:solidFill>
                </a:rPr>
                <a:t>m</a:t>
              </a:r>
              <a:r>
                <a:rPr lang="es-MX" dirty="0" smtClean="0">
                  <a:solidFill>
                    <a:srgbClr val="7030A0"/>
                  </a:solidFill>
                </a:rPr>
                <a:t>aster-01</a:t>
              </a:r>
            </a:p>
          </p:txBody>
        </p:sp>
        <p:sp>
          <p:nvSpPr>
            <p:cNvPr id="13" name="Rectángulo redondeado 12"/>
            <p:cNvSpPr/>
            <p:nvPr/>
          </p:nvSpPr>
          <p:spPr>
            <a:xfrm>
              <a:off x="3571875" y="5678486"/>
              <a:ext cx="869950" cy="34131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sp>
        <p:nvSpPr>
          <p:cNvPr id="14" name="Nube 13"/>
          <p:cNvSpPr/>
          <p:nvPr/>
        </p:nvSpPr>
        <p:spPr>
          <a:xfrm>
            <a:off x="4724400" y="5740396"/>
            <a:ext cx="1984375" cy="971552"/>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rgbClr val="0070C0"/>
                </a:solidFill>
              </a:rPr>
              <a:t>NETWORK</a:t>
            </a:r>
          </a:p>
          <a:p>
            <a:pPr algn="ctr"/>
            <a:r>
              <a:rPr lang="es-MX" dirty="0" smtClean="0">
                <a:solidFill>
                  <a:srgbClr val="0070C0"/>
                </a:solidFill>
              </a:rPr>
              <a:t>192.168.1.0</a:t>
            </a:r>
            <a:endParaRPr lang="es-MX" dirty="0">
              <a:solidFill>
                <a:srgbClr val="0070C0"/>
              </a:solidFill>
            </a:endParaRPr>
          </a:p>
        </p:txBody>
      </p:sp>
      <p:sp>
        <p:nvSpPr>
          <p:cNvPr id="15" name="Rectángulo 14"/>
          <p:cNvSpPr/>
          <p:nvPr/>
        </p:nvSpPr>
        <p:spPr>
          <a:xfrm>
            <a:off x="6248400"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16" name="Rectángulo 15"/>
          <p:cNvSpPr/>
          <p:nvPr/>
        </p:nvSpPr>
        <p:spPr>
          <a:xfrm>
            <a:off x="6248400" y="2933700"/>
            <a:ext cx="1790700"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Services</a:t>
            </a:r>
            <a:endParaRPr lang="es-MX" dirty="0" smtClean="0"/>
          </a:p>
          <a:p>
            <a:pPr algn="ctr"/>
            <a:r>
              <a:rPr lang="es-MX" dirty="0" smtClean="0"/>
              <a:t>30000-32767</a:t>
            </a:r>
            <a:endParaRPr lang="es-MX" dirty="0"/>
          </a:p>
        </p:txBody>
      </p:sp>
      <p:sp>
        <p:nvSpPr>
          <p:cNvPr id="17" name="Rectángulo 16"/>
          <p:cNvSpPr/>
          <p:nvPr/>
        </p:nvSpPr>
        <p:spPr>
          <a:xfrm>
            <a:off x="5586413" y="1425576"/>
            <a:ext cx="1082675"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API </a:t>
            </a:r>
            <a:r>
              <a:rPr lang="es-MX" dirty="0" err="1" smtClean="0"/>
              <a:t>Clients</a:t>
            </a:r>
            <a:endParaRPr lang="es-MX" dirty="0" smtClean="0"/>
          </a:p>
        </p:txBody>
      </p:sp>
      <p:sp>
        <p:nvSpPr>
          <p:cNvPr id="18" name="Rectángulo 17"/>
          <p:cNvSpPr/>
          <p:nvPr/>
        </p:nvSpPr>
        <p:spPr>
          <a:xfrm>
            <a:off x="9163052"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19" name="Rectángulo 18"/>
          <p:cNvSpPr/>
          <p:nvPr/>
        </p:nvSpPr>
        <p:spPr>
          <a:xfrm>
            <a:off x="9163052" y="2933700"/>
            <a:ext cx="1790700"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Services</a:t>
            </a:r>
            <a:endParaRPr lang="es-MX" dirty="0" smtClean="0"/>
          </a:p>
          <a:p>
            <a:pPr algn="ctr"/>
            <a:r>
              <a:rPr lang="es-MX" dirty="0" smtClean="0"/>
              <a:t>30000-32767</a:t>
            </a:r>
            <a:endParaRPr lang="es-MX" dirty="0"/>
          </a:p>
        </p:txBody>
      </p:sp>
      <p:sp>
        <p:nvSpPr>
          <p:cNvPr id="28" name="Rectángulo 27"/>
          <p:cNvSpPr/>
          <p:nvPr/>
        </p:nvSpPr>
        <p:spPr>
          <a:xfrm>
            <a:off x="1533525" y="2933700"/>
            <a:ext cx="1066800" cy="7239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-api</a:t>
            </a:r>
          </a:p>
          <a:p>
            <a:pPr algn="ctr"/>
            <a:r>
              <a:rPr lang="es-MX" dirty="0" smtClean="0">
                <a:solidFill>
                  <a:schemeClr val="bg1"/>
                </a:solidFill>
              </a:rPr>
              <a:t>6443</a:t>
            </a:r>
            <a:endParaRPr lang="es-MX" dirty="0">
              <a:solidFill>
                <a:schemeClr val="bg1"/>
              </a:solidFill>
            </a:endParaRPr>
          </a:p>
        </p:txBody>
      </p:sp>
      <p:sp>
        <p:nvSpPr>
          <p:cNvPr id="29" name="Rectángulo 28"/>
          <p:cNvSpPr/>
          <p:nvPr/>
        </p:nvSpPr>
        <p:spPr>
          <a:xfrm>
            <a:off x="98425" y="2933700"/>
            <a:ext cx="1066800" cy="72390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1"/>
                </a:solidFill>
              </a:rPr>
              <a:t>ETCD</a:t>
            </a:r>
          </a:p>
          <a:p>
            <a:pPr algn="ctr"/>
            <a:r>
              <a:rPr lang="es-MX" dirty="0" smtClean="0">
                <a:solidFill>
                  <a:schemeClr val="bg1"/>
                </a:solidFill>
              </a:rPr>
              <a:t>2379</a:t>
            </a:r>
            <a:endParaRPr lang="es-MX" dirty="0">
              <a:solidFill>
                <a:schemeClr val="bg1"/>
              </a:solidFill>
            </a:endParaRPr>
          </a:p>
        </p:txBody>
      </p:sp>
      <p:sp>
        <p:nvSpPr>
          <p:cNvPr id="30" name="Rectángulo 29"/>
          <p:cNvSpPr/>
          <p:nvPr/>
        </p:nvSpPr>
        <p:spPr>
          <a:xfrm>
            <a:off x="1533525" y="3730624"/>
            <a:ext cx="1066800" cy="72390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Kubelet</a:t>
            </a:r>
            <a:endParaRPr lang="es-MX" dirty="0" smtClean="0">
              <a:solidFill>
                <a:schemeClr val="bg1"/>
              </a:solidFill>
            </a:endParaRPr>
          </a:p>
          <a:p>
            <a:pPr algn="ctr"/>
            <a:r>
              <a:rPr lang="es-MX" dirty="0" smtClean="0">
                <a:solidFill>
                  <a:schemeClr val="bg1"/>
                </a:solidFill>
              </a:rPr>
              <a:t>10250</a:t>
            </a:r>
            <a:endParaRPr lang="es-MX" dirty="0">
              <a:solidFill>
                <a:schemeClr val="bg1"/>
              </a:solidFill>
            </a:endParaRPr>
          </a:p>
        </p:txBody>
      </p:sp>
      <p:sp>
        <p:nvSpPr>
          <p:cNvPr id="31" name="Rectángulo 30"/>
          <p:cNvSpPr/>
          <p:nvPr/>
        </p:nvSpPr>
        <p:spPr>
          <a:xfrm>
            <a:off x="441325" y="4527548"/>
            <a:ext cx="2159000" cy="51435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Kube-scheduler</a:t>
            </a:r>
            <a:endParaRPr lang="es-MX" dirty="0" smtClean="0">
              <a:solidFill>
                <a:schemeClr val="bg1"/>
              </a:solidFill>
            </a:endParaRPr>
          </a:p>
          <a:p>
            <a:pPr algn="ctr"/>
            <a:r>
              <a:rPr lang="es-MX" dirty="0" smtClean="0">
                <a:solidFill>
                  <a:schemeClr val="bg1"/>
                </a:solidFill>
              </a:rPr>
              <a:t>10251</a:t>
            </a:r>
            <a:endParaRPr lang="es-MX" dirty="0">
              <a:solidFill>
                <a:schemeClr val="bg1"/>
              </a:solidFill>
            </a:endParaRPr>
          </a:p>
        </p:txBody>
      </p:sp>
      <p:sp>
        <p:nvSpPr>
          <p:cNvPr id="32" name="Rectángulo 31"/>
          <p:cNvSpPr/>
          <p:nvPr/>
        </p:nvSpPr>
        <p:spPr>
          <a:xfrm>
            <a:off x="98425" y="5114924"/>
            <a:ext cx="2501900" cy="51435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solidFill>
                  <a:schemeClr val="bg1"/>
                </a:solidFill>
              </a:rPr>
              <a:t>Kube</a:t>
            </a:r>
            <a:r>
              <a:rPr lang="es-MX" dirty="0" smtClean="0">
                <a:solidFill>
                  <a:schemeClr val="bg1"/>
                </a:solidFill>
              </a:rPr>
              <a:t>-</a:t>
            </a:r>
            <a:r>
              <a:rPr lang="es-MX" dirty="0" err="1" smtClean="0">
                <a:solidFill>
                  <a:schemeClr val="bg1"/>
                </a:solidFill>
              </a:rPr>
              <a:t>controller</a:t>
            </a:r>
            <a:r>
              <a:rPr lang="es-MX" dirty="0" smtClean="0">
                <a:solidFill>
                  <a:schemeClr val="bg1"/>
                </a:solidFill>
              </a:rPr>
              <a:t>-manager</a:t>
            </a:r>
          </a:p>
          <a:p>
            <a:pPr algn="ctr"/>
            <a:r>
              <a:rPr lang="es-MX" dirty="0" smtClean="0">
                <a:solidFill>
                  <a:schemeClr val="bg1"/>
                </a:solidFill>
              </a:rPr>
              <a:t>10252</a:t>
            </a:r>
            <a:endParaRPr lang="es-MX" dirty="0">
              <a:solidFill>
                <a:schemeClr val="bg1"/>
              </a:solidFill>
            </a:endParaRPr>
          </a:p>
        </p:txBody>
      </p:sp>
      <p:grpSp>
        <p:nvGrpSpPr>
          <p:cNvPr id="37" name="Grupo 36"/>
          <p:cNvGrpSpPr/>
          <p:nvPr/>
        </p:nvGrpSpPr>
        <p:grpSpPr>
          <a:xfrm>
            <a:off x="98425" y="2146300"/>
            <a:ext cx="2501900" cy="3873496"/>
            <a:chOff x="98425" y="2146300"/>
            <a:chExt cx="2501900" cy="3873496"/>
          </a:xfrm>
        </p:grpSpPr>
        <p:sp>
          <p:nvSpPr>
            <p:cNvPr id="27" name="Rectángulo redondeado 26"/>
            <p:cNvSpPr/>
            <p:nvPr/>
          </p:nvSpPr>
          <p:spPr>
            <a:xfrm>
              <a:off x="98425" y="2146300"/>
              <a:ext cx="2501900" cy="369570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7030A0"/>
                  </a:solidFill>
                </a:rPr>
                <a:t>192.168.1.12</a:t>
              </a:r>
            </a:p>
            <a:p>
              <a:pPr algn="ctr"/>
              <a:r>
                <a:rPr lang="es-MX" dirty="0" smtClean="0">
                  <a:solidFill>
                    <a:srgbClr val="7030A0"/>
                  </a:solidFill>
                </a:rPr>
                <a:t>master-02</a:t>
              </a:r>
            </a:p>
          </p:txBody>
        </p:sp>
        <p:sp>
          <p:nvSpPr>
            <p:cNvPr id="33" name="Rectángulo redondeado 32"/>
            <p:cNvSpPr/>
            <p:nvPr/>
          </p:nvSpPr>
          <p:spPr>
            <a:xfrm>
              <a:off x="914400" y="5678486"/>
              <a:ext cx="869950" cy="341310"/>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grpSp>
        <p:nvGrpSpPr>
          <p:cNvPr id="38" name="Grupo 37"/>
          <p:cNvGrpSpPr/>
          <p:nvPr/>
        </p:nvGrpSpPr>
        <p:grpSpPr>
          <a:xfrm>
            <a:off x="6248400" y="2146300"/>
            <a:ext cx="2501900" cy="3873496"/>
            <a:chOff x="6248400" y="2146300"/>
            <a:chExt cx="2501900" cy="3873496"/>
          </a:xfrm>
        </p:grpSpPr>
        <p:sp>
          <p:nvSpPr>
            <p:cNvPr id="11" name="Rectángulo redondeado 10"/>
            <p:cNvSpPr/>
            <p:nvPr/>
          </p:nvSpPr>
          <p:spPr>
            <a:xfrm>
              <a:off x="62484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F0"/>
                  </a:solidFill>
                </a:rPr>
                <a:t>192.168.1.11</a:t>
              </a:r>
            </a:p>
            <a:p>
              <a:pPr algn="ctr"/>
              <a:r>
                <a:rPr lang="es-MX" dirty="0" smtClean="0">
                  <a:solidFill>
                    <a:srgbClr val="00B0F0"/>
                  </a:solidFill>
                </a:rPr>
                <a:t>worker-01</a:t>
              </a:r>
            </a:p>
          </p:txBody>
        </p:sp>
        <p:sp>
          <p:nvSpPr>
            <p:cNvPr id="34" name="Rectángulo redondeado 33"/>
            <p:cNvSpPr/>
            <p:nvPr/>
          </p:nvSpPr>
          <p:spPr>
            <a:xfrm>
              <a:off x="7064375" y="5678486"/>
              <a:ext cx="869950" cy="34131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grpSp>
        <p:nvGrpSpPr>
          <p:cNvPr id="39" name="Grupo 38"/>
          <p:cNvGrpSpPr/>
          <p:nvPr/>
        </p:nvGrpSpPr>
        <p:grpSpPr>
          <a:xfrm>
            <a:off x="9163052" y="2146300"/>
            <a:ext cx="2501900" cy="3873496"/>
            <a:chOff x="9163052" y="2146300"/>
            <a:chExt cx="2501900" cy="3873496"/>
          </a:xfrm>
        </p:grpSpPr>
        <p:sp>
          <p:nvSpPr>
            <p:cNvPr id="12" name="Rectángulo redondeado 11"/>
            <p:cNvSpPr/>
            <p:nvPr/>
          </p:nvSpPr>
          <p:spPr>
            <a:xfrm>
              <a:off x="9163052"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MX" dirty="0" smtClean="0">
                  <a:solidFill>
                    <a:srgbClr val="00B0F0"/>
                  </a:solidFill>
                </a:rPr>
                <a:t>192.168.1.12</a:t>
              </a:r>
            </a:p>
            <a:p>
              <a:pPr algn="ctr"/>
              <a:r>
                <a:rPr lang="es-MX" dirty="0" smtClean="0">
                  <a:solidFill>
                    <a:srgbClr val="00B0F0"/>
                  </a:solidFill>
                </a:rPr>
                <a:t>worker-02</a:t>
              </a:r>
            </a:p>
          </p:txBody>
        </p:sp>
        <p:sp>
          <p:nvSpPr>
            <p:cNvPr id="35" name="Rectángulo redondeado 34"/>
            <p:cNvSpPr/>
            <p:nvPr/>
          </p:nvSpPr>
          <p:spPr>
            <a:xfrm>
              <a:off x="9979027" y="5678486"/>
              <a:ext cx="869950" cy="341310"/>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eth0</a:t>
              </a:r>
              <a:endParaRPr lang="es-MX" dirty="0"/>
            </a:p>
          </p:txBody>
        </p:sp>
      </p:grpSp>
      <p:cxnSp>
        <p:nvCxnSpPr>
          <p:cNvPr id="41" name="Conector angular 40"/>
          <p:cNvCxnSpPr>
            <a:stCxn id="14" idx="0"/>
            <a:endCxn id="34" idx="2"/>
          </p:cNvCxnSpPr>
          <p:nvPr/>
        </p:nvCxnSpPr>
        <p:spPr>
          <a:xfrm flipV="1">
            <a:off x="6707121" y="6019796"/>
            <a:ext cx="792229"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4" name="Conector angular 43"/>
          <p:cNvCxnSpPr>
            <a:stCxn id="14" idx="0"/>
            <a:endCxn id="35" idx="2"/>
          </p:cNvCxnSpPr>
          <p:nvPr/>
        </p:nvCxnSpPr>
        <p:spPr>
          <a:xfrm flipV="1">
            <a:off x="6707121" y="6019796"/>
            <a:ext cx="3706881"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7" name="Conector angular 46"/>
          <p:cNvCxnSpPr>
            <a:stCxn id="14" idx="2"/>
            <a:endCxn id="13" idx="2"/>
          </p:cNvCxnSpPr>
          <p:nvPr/>
        </p:nvCxnSpPr>
        <p:spPr>
          <a:xfrm rot="10800000">
            <a:off x="4006851" y="6019796"/>
            <a:ext cx="723705"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49" name="Conector angular 48"/>
          <p:cNvCxnSpPr>
            <a:stCxn id="14" idx="2"/>
            <a:endCxn id="33" idx="2"/>
          </p:cNvCxnSpPr>
          <p:nvPr/>
        </p:nvCxnSpPr>
        <p:spPr>
          <a:xfrm rot="10800000">
            <a:off x="1349375" y="6019796"/>
            <a:ext cx="3381180" cy="2063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51" name="Rectángulo 50"/>
          <p:cNvSpPr/>
          <p:nvPr/>
        </p:nvSpPr>
        <p:spPr>
          <a:xfrm>
            <a:off x="4178300" y="1425576"/>
            <a:ext cx="860424"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kubectl</a:t>
            </a:r>
            <a:endParaRPr lang="es-MX" dirty="0" smtClean="0"/>
          </a:p>
        </p:txBody>
      </p:sp>
      <p:cxnSp>
        <p:nvCxnSpPr>
          <p:cNvPr id="53" name="Conector angular 52"/>
          <p:cNvCxnSpPr>
            <a:stCxn id="15" idx="1"/>
            <a:endCxn id="5" idx="3"/>
          </p:cNvCxnSpPr>
          <p:nvPr/>
        </p:nvCxnSpPr>
        <p:spPr>
          <a:xfrm rot="10800000">
            <a:off x="5257800" y="3295650"/>
            <a:ext cx="990600" cy="796924"/>
          </a:xfrm>
          <a:prstGeom prst="bentConnector3">
            <a:avLst>
              <a:gd name="adj1" fmla="val 25641"/>
            </a:avLst>
          </a:prstGeom>
          <a:ln>
            <a:prstDash val="dash"/>
          </a:ln>
        </p:spPr>
        <p:style>
          <a:lnRef idx="1">
            <a:schemeClr val="accent1"/>
          </a:lnRef>
          <a:fillRef idx="0">
            <a:schemeClr val="accent1"/>
          </a:fillRef>
          <a:effectRef idx="0">
            <a:schemeClr val="accent1"/>
          </a:effectRef>
          <a:fontRef idx="minor">
            <a:schemeClr val="tx1"/>
          </a:fontRef>
        </p:style>
      </p:cxnSp>
      <p:cxnSp>
        <p:nvCxnSpPr>
          <p:cNvPr id="56" name="Conector angular 55"/>
          <p:cNvCxnSpPr>
            <a:stCxn id="17" idx="2"/>
            <a:endCxn id="5" idx="3"/>
          </p:cNvCxnSpPr>
          <p:nvPr/>
        </p:nvCxnSpPr>
        <p:spPr>
          <a:xfrm rot="5400000">
            <a:off x="5056189" y="2224088"/>
            <a:ext cx="1273174" cy="869951"/>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59" name="Conector angular 58"/>
          <p:cNvCxnSpPr>
            <a:stCxn id="51" idx="3"/>
            <a:endCxn id="5" idx="3"/>
          </p:cNvCxnSpPr>
          <p:nvPr/>
        </p:nvCxnSpPr>
        <p:spPr>
          <a:xfrm>
            <a:off x="5038724" y="1724026"/>
            <a:ext cx="219076" cy="1571624"/>
          </a:xfrm>
          <a:prstGeom prst="bentConnector3">
            <a:avLst>
              <a:gd name="adj1" fmla="val 204347"/>
            </a:avLst>
          </a:prstGeom>
          <a:ln>
            <a:prstDash val="dash"/>
          </a:ln>
        </p:spPr>
        <p:style>
          <a:lnRef idx="1">
            <a:schemeClr val="accent1"/>
          </a:lnRef>
          <a:fillRef idx="0">
            <a:schemeClr val="accent1"/>
          </a:fillRef>
          <a:effectRef idx="0">
            <a:schemeClr val="accent1"/>
          </a:effectRef>
          <a:fontRef idx="minor">
            <a:schemeClr val="tx1"/>
          </a:fontRef>
        </p:style>
      </p:cxnSp>
      <p:cxnSp>
        <p:nvCxnSpPr>
          <p:cNvPr id="88" name="Conector angular 87"/>
          <p:cNvCxnSpPr>
            <a:stCxn id="10" idx="3"/>
            <a:endCxn id="5" idx="3"/>
          </p:cNvCxnSpPr>
          <p:nvPr/>
        </p:nvCxnSpPr>
        <p:spPr>
          <a:xfrm flipV="1">
            <a:off x="5257800" y="3295650"/>
            <a:ext cx="12700" cy="2076450"/>
          </a:xfrm>
          <a:prstGeom prst="bentConnector3">
            <a:avLst>
              <a:gd name="adj1" fmla="val 44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8" idx="3"/>
            <a:endCxn id="5" idx="3"/>
          </p:cNvCxnSpPr>
          <p:nvPr/>
        </p:nvCxnSpPr>
        <p:spPr>
          <a:xfrm flipV="1">
            <a:off x="5257800" y="3295650"/>
            <a:ext cx="12700" cy="1489074"/>
          </a:xfrm>
          <a:prstGeom prst="bentConnector3">
            <a:avLst>
              <a:gd name="adj1" fmla="val 27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99" name="Conector angular 98"/>
          <p:cNvCxnSpPr>
            <a:stCxn id="7" idx="3"/>
            <a:endCxn id="5" idx="3"/>
          </p:cNvCxnSpPr>
          <p:nvPr/>
        </p:nvCxnSpPr>
        <p:spPr>
          <a:xfrm flipV="1">
            <a:off x="5257800" y="3295650"/>
            <a:ext cx="12700" cy="796924"/>
          </a:xfrm>
          <a:prstGeom prst="bentConnector3">
            <a:avLst>
              <a:gd name="adj1" fmla="val 1300000"/>
            </a:avLst>
          </a:prstGeom>
          <a:ln>
            <a:prstDash val="dash"/>
          </a:ln>
        </p:spPr>
        <p:style>
          <a:lnRef idx="1">
            <a:schemeClr val="accent1"/>
          </a:lnRef>
          <a:fillRef idx="0">
            <a:schemeClr val="accent1"/>
          </a:fillRef>
          <a:effectRef idx="0">
            <a:schemeClr val="accent1"/>
          </a:effectRef>
          <a:fontRef idx="minor">
            <a:schemeClr val="tx1"/>
          </a:fontRef>
        </p:style>
      </p:cxnSp>
      <p:cxnSp>
        <p:nvCxnSpPr>
          <p:cNvPr id="103" name="Conector angular 102"/>
          <p:cNvCxnSpPr>
            <a:stCxn id="6" idx="3"/>
            <a:endCxn id="5" idx="1"/>
          </p:cNvCxnSpPr>
          <p:nvPr/>
        </p:nvCxnSpPr>
        <p:spPr>
          <a:xfrm>
            <a:off x="3822700" y="3295650"/>
            <a:ext cx="368300" cy="12700"/>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53606800"/>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9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0" grpId="0" animBg="1"/>
      <p:bldP spid="15" grpId="0" animBg="1"/>
      <p:bldP spid="16" grpId="0" animBg="1"/>
      <p:bldP spid="17" grpId="0" animBg="1"/>
      <p:bldP spid="18" grpId="0" animBg="1"/>
      <p:bldP spid="19" grpId="0" animBg="1"/>
      <p:bldP spid="28" grpId="0" animBg="1"/>
      <p:bldP spid="29" grpId="0" animBg="1"/>
      <p:bldP spid="30" grpId="0" animBg="1"/>
      <p:bldP spid="31" grpId="0" animBg="1"/>
      <p:bldP spid="32" grpId="0" animBg="1"/>
      <p:bldP spid="51"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Nube 57"/>
          <p:cNvSpPr/>
          <p:nvPr/>
        </p:nvSpPr>
        <p:spPr>
          <a:xfrm>
            <a:off x="3577921" y="3396863"/>
            <a:ext cx="8448979" cy="1645479"/>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8" name="Nube 27"/>
          <p:cNvSpPr/>
          <p:nvPr/>
        </p:nvSpPr>
        <p:spPr>
          <a:xfrm>
            <a:off x="3722127" y="1745967"/>
            <a:ext cx="8448979" cy="2290184"/>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 name="Título 1"/>
          <p:cNvSpPr>
            <a:spLocks noGrp="1"/>
          </p:cNvSpPr>
          <p:nvPr>
            <p:ph type="title"/>
          </p:nvPr>
        </p:nvSpPr>
        <p:spPr/>
        <p:txBody>
          <a:bodyPr/>
          <a:lstStyle/>
          <a:p>
            <a:r>
              <a:rPr lang="es-MX" dirty="0" smtClean="0"/>
              <a:t>5.- k8s </a:t>
            </a:r>
            <a:r>
              <a:rPr lang="es-MX" dirty="0" err="1" smtClean="0"/>
              <a:t>Networking</a:t>
            </a:r>
            <a:r>
              <a:rPr lang="es-MX" dirty="0" smtClean="0"/>
              <a:t> – </a:t>
            </a:r>
            <a:r>
              <a:rPr lang="es-MX" dirty="0" err="1" smtClean="0"/>
              <a:t>Pod</a:t>
            </a:r>
            <a:r>
              <a:rPr lang="es-MX" dirty="0" smtClean="0"/>
              <a:t> </a:t>
            </a:r>
            <a:r>
              <a:rPr lang="es-MX" dirty="0" err="1" smtClean="0"/>
              <a:t>Networking</a:t>
            </a:r>
            <a:endParaRPr lang="es-MX" dirty="0"/>
          </a:p>
        </p:txBody>
      </p:sp>
      <p:sp>
        <p:nvSpPr>
          <p:cNvPr id="5" name="Rectángulo redondeado 4"/>
          <p:cNvSpPr/>
          <p:nvPr/>
        </p:nvSpPr>
        <p:spPr>
          <a:xfrm>
            <a:off x="68326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7" name="Rectángulo redondeado 6"/>
          <p:cNvSpPr/>
          <p:nvPr/>
        </p:nvSpPr>
        <p:spPr>
          <a:xfrm>
            <a:off x="95250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8" name="Rectángulo redondeado 7"/>
          <p:cNvSpPr/>
          <p:nvPr/>
        </p:nvSpPr>
        <p:spPr>
          <a:xfrm>
            <a:off x="41402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9" name="Nube 8"/>
          <p:cNvSpPr/>
          <p:nvPr/>
        </p:nvSpPr>
        <p:spPr>
          <a:xfrm>
            <a:off x="7091362" y="5842000"/>
            <a:ext cx="1984375" cy="971552"/>
          </a:xfrm>
          <a:prstGeom prst="cloud">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rgbClr val="0070C0"/>
                </a:solidFill>
              </a:rPr>
              <a:t>NETWORK</a:t>
            </a:r>
          </a:p>
        </p:txBody>
      </p:sp>
      <p:cxnSp>
        <p:nvCxnSpPr>
          <p:cNvPr id="11" name="Conector angular 10"/>
          <p:cNvCxnSpPr>
            <a:stCxn id="9" idx="2"/>
            <a:endCxn id="8" idx="2"/>
          </p:cNvCxnSpPr>
          <p:nvPr/>
        </p:nvCxnSpPr>
        <p:spPr>
          <a:xfrm rot="10800000">
            <a:off x="5391151" y="5842000"/>
            <a:ext cx="1706367" cy="4857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cxnSp>
        <p:nvCxnSpPr>
          <p:cNvPr id="12" name="Conector angular 11"/>
          <p:cNvCxnSpPr>
            <a:stCxn id="9" idx="0"/>
            <a:endCxn id="7" idx="2"/>
          </p:cNvCxnSpPr>
          <p:nvPr/>
        </p:nvCxnSpPr>
        <p:spPr>
          <a:xfrm flipV="1">
            <a:off x="9074083" y="5842000"/>
            <a:ext cx="1701867" cy="485776"/>
          </a:xfrm>
          <a:prstGeom prst="bentConnector2">
            <a:avLst/>
          </a:prstGeom>
          <a:ln>
            <a:prstDash val="dash"/>
          </a:ln>
        </p:spPr>
        <p:style>
          <a:lnRef idx="1">
            <a:schemeClr val="accent1"/>
          </a:lnRef>
          <a:fillRef idx="0">
            <a:schemeClr val="accent1"/>
          </a:fillRef>
          <a:effectRef idx="0">
            <a:schemeClr val="accent1"/>
          </a:effectRef>
          <a:fontRef idx="minor">
            <a:schemeClr val="tx1"/>
          </a:fontRef>
        </p:style>
      </p:cxnSp>
      <p:sp>
        <p:nvSpPr>
          <p:cNvPr id="19" name="Elipse 18"/>
          <p:cNvSpPr/>
          <p:nvPr/>
        </p:nvSpPr>
        <p:spPr>
          <a:xfrm>
            <a:off x="4523874" y="2731168"/>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0" name="Elipse 19"/>
          <p:cNvSpPr/>
          <p:nvPr/>
        </p:nvSpPr>
        <p:spPr>
          <a:xfrm>
            <a:off x="5510798" y="2731168"/>
            <a:ext cx="505326" cy="5053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Elipse 20"/>
          <p:cNvSpPr/>
          <p:nvPr/>
        </p:nvSpPr>
        <p:spPr>
          <a:xfrm>
            <a:off x="7830886" y="2737769"/>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2" name="Elipse 21"/>
          <p:cNvSpPr/>
          <p:nvPr/>
        </p:nvSpPr>
        <p:spPr>
          <a:xfrm>
            <a:off x="10523287" y="2737769"/>
            <a:ext cx="505326" cy="5053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CuadroTexto 22"/>
          <p:cNvSpPr txBox="1"/>
          <p:nvPr/>
        </p:nvSpPr>
        <p:spPr>
          <a:xfrm>
            <a:off x="193592" y="2056348"/>
            <a:ext cx="3497345" cy="3170099"/>
          </a:xfrm>
          <a:prstGeom prst="rect">
            <a:avLst/>
          </a:prstGeom>
          <a:noFill/>
        </p:spPr>
        <p:txBody>
          <a:bodyPr wrap="square" rtlCol="0">
            <a:spAutoFit/>
          </a:bodyPr>
          <a:lstStyle/>
          <a:p>
            <a:pPr marL="285750" indent="-285750" algn="just">
              <a:buFont typeface="Arial" panose="020B0604020202020204" pitchFamily="34" charset="0"/>
              <a:buChar char="•"/>
            </a:pPr>
            <a:r>
              <a:rPr lang="en-US" sz="2000" dirty="0"/>
              <a:t>Every POD should have an IP </a:t>
            </a:r>
            <a:r>
              <a:rPr lang="en-US" sz="2000" dirty="0" smtClean="0"/>
              <a:t>Address</a:t>
            </a:r>
          </a:p>
          <a:p>
            <a:pPr marL="285750" indent="-285750" algn="just">
              <a:buFont typeface="Arial" panose="020B0604020202020204" pitchFamily="34" charset="0"/>
              <a:buChar char="•"/>
            </a:pPr>
            <a:r>
              <a:rPr lang="en-US" sz="2000" dirty="0" smtClean="0"/>
              <a:t>Every </a:t>
            </a:r>
            <a:r>
              <a:rPr lang="en-US" sz="2000" dirty="0"/>
              <a:t>POD should be able to communicate with every other POD in the same node</a:t>
            </a:r>
            <a:r>
              <a:rPr lang="en-US" sz="2000" dirty="0" smtClean="0"/>
              <a:t>.</a:t>
            </a:r>
          </a:p>
          <a:p>
            <a:pPr marL="285750" indent="-285750" algn="just">
              <a:buFont typeface="Arial" panose="020B0604020202020204" pitchFamily="34" charset="0"/>
              <a:buChar char="•"/>
            </a:pPr>
            <a:r>
              <a:rPr lang="en-US" sz="2000" dirty="0" smtClean="0"/>
              <a:t>Every </a:t>
            </a:r>
            <a:r>
              <a:rPr lang="en-US" sz="2000" dirty="0"/>
              <a:t>POD should be able to communicate with every other POD on other nodes without NAT.</a:t>
            </a:r>
            <a:endParaRPr lang="es-MX" sz="2000" dirty="0"/>
          </a:p>
        </p:txBody>
      </p:sp>
      <p:grpSp>
        <p:nvGrpSpPr>
          <p:cNvPr id="42" name="Grupo 41"/>
          <p:cNvGrpSpPr/>
          <p:nvPr/>
        </p:nvGrpSpPr>
        <p:grpSpPr>
          <a:xfrm>
            <a:off x="4379633" y="3248549"/>
            <a:ext cx="6793220" cy="277901"/>
            <a:chOff x="4379633" y="3248549"/>
            <a:chExt cx="6793220" cy="277901"/>
          </a:xfrm>
        </p:grpSpPr>
        <p:sp>
          <p:nvSpPr>
            <p:cNvPr id="24" name="CuadroTexto 23"/>
            <p:cNvSpPr txBox="1"/>
            <p:nvPr/>
          </p:nvSpPr>
          <p:spPr>
            <a:xfrm>
              <a:off x="4379633" y="3248550"/>
              <a:ext cx="793807" cy="230832"/>
            </a:xfrm>
            <a:prstGeom prst="rect">
              <a:avLst/>
            </a:prstGeom>
            <a:noFill/>
          </p:spPr>
          <p:txBody>
            <a:bodyPr wrap="none" rtlCol="0">
              <a:spAutoFit/>
            </a:bodyPr>
            <a:lstStyle/>
            <a:p>
              <a:r>
                <a:rPr lang="es-MX" sz="900" dirty="0" smtClean="0"/>
                <a:t>172.18.1.11</a:t>
              </a:r>
              <a:endParaRPr lang="es-MX" sz="900" dirty="0"/>
            </a:p>
          </p:txBody>
        </p:sp>
        <p:sp>
          <p:nvSpPr>
            <p:cNvPr id="25" name="CuadroTexto 24"/>
            <p:cNvSpPr txBox="1"/>
            <p:nvPr/>
          </p:nvSpPr>
          <p:spPr>
            <a:xfrm>
              <a:off x="5370775" y="3248549"/>
              <a:ext cx="793807" cy="230832"/>
            </a:xfrm>
            <a:prstGeom prst="rect">
              <a:avLst/>
            </a:prstGeom>
            <a:noFill/>
          </p:spPr>
          <p:txBody>
            <a:bodyPr wrap="none" rtlCol="0">
              <a:spAutoFit/>
            </a:bodyPr>
            <a:lstStyle/>
            <a:p>
              <a:r>
                <a:rPr lang="es-MX" sz="900" dirty="0" smtClean="0"/>
                <a:t>172.18.1.12</a:t>
              </a:r>
              <a:endParaRPr lang="es-MX" sz="900" dirty="0"/>
            </a:p>
          </p:txBody>
        </p:sp>
        <p:sp>
          <p:nvSpPr>
            <p:cNvPr id="26" name="CuadroTexto 25"/>
            <p:cNvSpPr txBox="1"/>
            <p:nvPr/>
          </p:nvSpPr>
          <p:spPr>
            <a:xfrm>
              <a:off x="7686645" y="3248549"/>
              <a:ext cx="793807" cy="230832"/>
            </a:xfrm>
            <a:prstGeom prst="rect">
              <a:avLst/>
            </a:prstGeom>
            <a:noFill/>
          </p:spPr>
          <p:txBody>
            <a:bodyPr wrap="none" rtlCol="0">
              <a:spAutoFit/>
            </a:bodyPr>
            <a:lstStyle/>
            <a:p>
              <a:r>
                <a:rPr lang="es-MX" sz="900" dirty="0" smtClean="0"/>
                <a:t>172.18.2.11</a:t>
              </a:r>
              <a:endParaRPr lang="es-MX" sz="900" dirty="0"/>
            </a:p>
          </p:txBody>
        </p:sp>
        <p:sp>
          <p:nvSpPr>
            <p:cNvPr id="27" name="CuadroTexto 26"/>
            <p:cNvSpPr txBox="1"/>
            <p:nvPr/>
          </p:nvSpPr>
          <p:spPr>
            <a:xfrm>
              <a:off x="10379046" y="3295618"/>
              <a:ext cx="793807" cy="230832"/>
            </a:xfrm>
            <a:prstGeom prst="rect">
              <a:avLst/>
            </a:prstGeom>
            <a:noFill/>
          </p:spPr>
          <p:txBody>
            <a:bodyPr wrap="none" rtlCol="0">
              <a:spAutoFit/>
            </a:bodyPr>
            <a:lstStyle/>
            <a:p>
              <a:r>
                <a:rPr lang="es-MX" sz="900" dirty="0" smtClean="0"/>
                <a:t>172.18.3.11</a:t>
              </a:r>
              <a:endParaRPr lang="es-MX" sz="900" dirty="0"/>
            </a:p>
          </p:txBody>
        </p:sp>
      </p:grpSp>
      <p:grpSp>
        <p:nvGrpSpPr>
          <p:cNvPr id="41" name="Grupo 40"/>
          <p:cNvGrpSpPr/>
          <p:nvPr/>
        </p:nvGrpSpPr>
        <p:grpSpPr>
          <a:xfrm>
            <a:off x="4776537" y="2731167"/>
            <a:ext cx="6005762" cy="265364"/>
            <a:chOff x="4776537" y="2731167"/>
            <a:chExt cx="6005762" cy="265364"/>
          </a:xfrm>
        </p:grpSpPr>
        <p:cxnSp>
          <p:nvCxnSpPr>
            <p:cNvPr id="30" name="Conector angular 29"/>
            <p:cNvCxnSpPr>
              <a:stCxn id="19" idx="6"/>
              <a:endCxn id="20" idx="2"/>
            </p:cNvCxnSpPr>
            <p:nvPr/>
          </p:nvCxnSpPr>
          <p:spPr>
            <a:xfrm>
              <a:off x="5029200" y="2983831"/>
              <a:ext cx="481598" cy="12700"/>
            </a:xfrm>
            <a:prstGeom prst="bentConnector3">
              <a:avLst/>
            </a:prstGeom>
            <a:ln>
              <a:prstDash val="dash"/>
            </a:ln>
          </p:spPr>
          <p:style>
            <a:lnRef idx="1">
              <a:schemeClr val="accent1"/>
            </a:lnRef>
            <a:fillRef idx="0">
              <a:schemeClr val="accent1"/>
            </a:fillRef>
            <a:effectRef idx="0">
              <a:schemeClr val="accent1"/>
            </a:effectRef>
            <a:fontRef idx="minor">
              <a:schemeClr val="tx1"/>
            </a:fontRef>
          </p:style>
        </p:cxnSp>
        <p:cxnSp>
          <p:nvCxnSpPr>
            <p:cNvPr id="32" name="Conector angular 31"/>
            <p:cNvCxnSpPr>
              <a:stCxn id="19" idx="0"/>
              <a:endCxn id="21" idx="0"/>
            </p:cNvCxnSpPr>
            <p:nvPr/>
          </p:nvCxnSpPr>
          <p:spPr>
            <a:xfrm rot="16200000" flipH="1">
              <a:off x="6426742" y="1080962"/>
              <a:ext cx="6601" cy="3307012"/>
            </a:xfrm>
            <a:prstGeom prst="bentConnector3">
              <a:avLst>
                <a:gd name="adj1" fmla="val -3463112"/>
              </a:avLst>
            </a:prstGeom>
            <a:ln>
              <a:prstDash val="dash"/>
            </a:ln>
          </p:spPr>
          <p:style>
            <a:lnRef idx="1">
              <a:schemeClr val="accent1"/>
            </a:lnRef>
            <a:fillRef idx="0">
              <a:schemeClr val="accent1"/>
            </a:fillRef>
            <a:effectRef idx="0">
              <a:schemeClr val="accent1"/>
            </a:effectRef>
            <a:fontRef idx="minor">
              <a:schemeClr val="tx1"/>
            </a:fontRef>
          </p:style>
        </p:cxnSp>
        <p:cxnSp>
          <p:nvCxnSpPr>
            <p:cNvPr id="35" name="Conector angular 34"/>
            <p:cNvCxnSpPr>
              <a:stCxn id="20" idx="0"/>
              <a:endCxn id="21" idx="0"/>
            </p:cNvCxnSpPr>
            <p:nvPr/>
          </p:nvCxnSpPr>
          <p:spPr>
            <a:xfrm rot="16200000" flipH="1">
              <a:off x="6920204" y="1574424"/>
              <a:ext cx="6601" cy="2320088"/>
            </a:xfrm>
            <a:prstGeom prst="bentConnector3">
              <a:avLst>
                <a:gd name="adj1" fmla="val -3463112"/>
              </a:avLst>
            </a:prstGeom>
            <a:ln>
              <a:prstDash val="dash"/>
            </a:ln>
          </p:spPr>
          <p:style>
            <a:lnRef idx="1">
              <a:schemeClr val="accent1"/>
            </a:lnRef>
            <a:fillRef idx="0">
              <a:schemeClr val="accent1"/>
            </a:fillRef>
            <a:effectRef idx="0">
              <a:schemeClr val="accent1"/>
            </a:effectRef>
            <a:fontRef idx="minor">
              <a:schemeClr val="tx1"/>
            </a:fontRef>
          </p:style>
        </p:cxnSp>
        <p:cxnSp>
          <p:nvCxnSpPr>
            <p:cNvPr id="38" name="Conector angular 37"/>
            <p:cNvCxnSpPr>
              <a:stCxn id="21" idx="0"/>
              <a:endCxn id="22" idx="0"/>
            </p:cNvCxnSpPr>
            <p:nvPr/>
          </p:nvCxnSpPr>
          <p:spPr>
            <a:xfrm rot="5400000" flipH="1" flipV="1">
              <a:off x="9429749" y="1391569"/>
              <a:ext cx="12700" cy="2692401"/>
            </a:xfrm>
            <a:prstGeom prst="bentConnector3">
              <a:avLst>
                <a:gd name="adj1" fmla="val 1800000"/>
              </a:avLst>
            </a:prstGeom>
            <a:ln>
              <a:prstDash val="dash"/>
            </a:ln>
          </p:spPr>
          <p:style>
            <a:lnRef idx="1">
              <a:schemeClr val="accent1"/>
            </a:lnRef>
            <a:fillRef idx="0">
              <a:schemeClr val="accent1"/>
            </a:fillRef>
            <a:effectRef idx="0">
              <a:schemeClr val="accent1"/>
            </a:effectRef>
            <a:fontRef idx="minor">
              <a:schemeClr val="tx1"/>
            </a:fontRef>
          </p:style>
        </p:cxnSp>
      </p:grpSp>
      <p:sp>
        <p:nvSpPr>
          <p:cNvPr id="43" name="Nube 42"/>
          <p:cNvSpPr/>
          <p:nvPr/>
        </p:nvSpPr>
        <p:spPr>
          <a:xfrm>
            <a:off x="4640068"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sp>
        <p:nvSpPr>
          <p:cNvPr id="44" name="Nube 43"/>
          <p:cNvSpPr/>
          <p:nvPr/>
        </p:nvSpPr>
        <p:spPr>
          <a:xfrm>
            <a:off x="7218906"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sp>
        <p:nvSpPr>
          <p:cNvPr id="45" name="Nube 44"/>
          <p:cNvSpPr/>
          <p:nvPr/>
        </p:nvSpPr>
        <p:spPr>
          <a:xfrm>
            <a:off x="10027345" y="3665374"/>
            <a:ext cx="1497208" cy="801665"/>
          </a:xfrm>
          <a:prstGeom prst="cloud">
            <a:avLst/>
          </a:prstGeom>
          <a:no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solidFill>
                  <a:schemeClr val="bg2">
                    <a:lumMod val="75000"/>
                  </a:schemeClr>
                </a:solidFill>
              </a:rPr>
              <a:t>Bridge</a:t>
            </a:r>
          </a:p>
          <a:p>
            <a:pPr algn="ctr"/>
            <a:r>
              <a:rPr lang="es-MX" dirty="0">
                <a:solidFill>
                  <a:schemeClr val="bg2">
                    <a:lumMod val="75000"/>
                  </a:schemeClr>
                </a:solidFill>
              </a:rPr>
              <a:t>v</a:t>
            </a:r>
            <a:r>
              <a:rPr lang="es-MX" dirty="0" smtClean="0">
                <a:solidFill>
                  <a:schemeClr val="bg2">
                    <a:lumMod val="75000"/>
                  </a:schemeClr>
                </a:solidFill>
              </a:rPr>
              <a:t>-net-0</a:t>
            </a:r>
            <a:endParaRPr lang="es-MX" dirty="0">
              <a:solidFill>
                <a:schemeClr val="bg2">
                  <a:lumMod val="75000"/>
                </a:schemeClr>
              </a:solidFill>
            </a:endParaRPr>
          </a:p>
        </p:txBody>
      </p:sp>
      <p:grpSp>
        <p:nvGrpSpPr>
          <p:cNvPr id="49" name="Grupo 48"/>
          <p:cNvGrpSpPr/>
          <p:nvPr/>
        </p:nvGrpSpPr>
        <p:grpSpPr>
          <a:xfrm>
            <a:off x="4878252" y="4296345"/>
            <a:ext cx="6420436" cy="430888"/>
            <a:chOff x="4878252" y="4296345"/>
            <a:chExt cx="6420436" cy="430888"/>
          </a:xfrm>
        </p:grpSpPr>
        <p:sp>
          <p:nvSpPr>
            <p:cNvPr id="46" name="CuadroTexto 45"/>
            <p:cNvSpPr txBox="1"/>
            <p:nvPr/>
          </p:nvSpPr>
          <p:spPr>
            <a:xfrm>
              <a:off x="4878252" y="4296346"/>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10.244.1.1</a:t>
              </a:r>
              <a:endParaRPr lang="es-MX" sz="1100" dirty="0"/>
            </a:p>
          </p:txBody>
        </p:sp>
        <p:sp>
          <p:nvSpPr>
            <p:cNvPr id="47" name="CuadroTexto 46"/>
            <p:cNvSpPr txBox="1"/>
            <p:nvPr/>
          </p:nvSpPr>
          <p:spPr>
            <a:xfrm>
              <a:off x="7567159" y="4296346"/>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10.244.2.1</a:t>
              </a:r>
              <a:endParaRPr lang="es-MX" sz="1100" dirty="0"/>
            </a:p>
          </p:txBody>
        </p:sp>
        <p:sp>
          <p:nvSpPr>
            <p:cNvPr id="48" name="CuadroTexto 47"/>
            <p:cNvSpPr txBox="1"/>
            <p:nvPr/>
          </p:nvSpPr>
          <p:spPr>
            <a:xfrm>
              <a:off x="10253210" y="4296345"/>
              <a:ext cx="1045478" cy="430887"/>
            </a:xfrm>
            <a:prstGeom prst="rect">
              <a:avLst/>
            </a:prstGeom>
            <a:noFill/>
          </p:spPr>
          <p:txBody>
            <a:bodyPr wrap="none" rtlCol="0">
              <a:spAutoFit/>
            </a:bodyPr>
            <a:lstStyle/>
            <a:p>
              <a:pPr algn="ctr"/>
              <a:r>
                <a:rPr lang="es-MX" sz="1100" dirty="0" smtClean="0"/>
                <a:t>10.244.1.0/24</a:t>
              </a:r>
            </a:p>
            <a:p>
              <a:pPr algn="ctr"/>
              <a:r>
                <a:rPr lang="es-MX" sz="1100" dirty="0" smtClean="0"/>
                <a:t>10.244.3.1</a:t>
              </a:r>
              <a:endParaRPr lang="es-MX" sz="1100" dirty="0"/>
            </a:p>
          </p:txBody>
        </p:sp>
      </p:grpSp>
      <p:sp>
        <p:nvSpPr>
          <p:cNvPr id="50" name="CuadroTexto 49"/>
          <p:cNvSpPr txBox="1"/>
          <p:nvPr/>
        </p:nvSpPr>
        <p:spPr>
          <a:xfrm>
            <a:off x="7483802" y="6352780"/>
            <a:ext cx="1128835" cy="307777"/>
          </a:xfrm>
          <a:prstGeom prst="rect">
            <a:avLst/>
          </a:prstGeom>
          <a:noFill/>
        </p:spPr>
        <p:txBody>
          <a:bodyPr wrap="none" rtlCol="0">
            <a:spAutoFit/>
          </a:bodyPr>
          <a:lstStyle/>
          <a:p>
            <a:r>
              <a:rPr lang="es-MX" sz="1400" dirty="0" smtClean="0"/>
              <a:t>192.168.1.0</a:t>
            </a:r>
          </a:p>
        </p:txBody>
      </p:sp>
      <p:sp>
        <p:nvSpPr>
          <p:cNvPr id="52" name="CuadroTexto 51"/>
          <p:cNvSpPr txBox="1"/>
          <p:nvPr/>
        </p:nvSpPr>
        <p:spPr>
          <a:xfrm>
            <a:off x="3000958" y="6045003"/>
            <a:ext cx="184731" cy="307777"/>
          </a:xfrm>
          <a:prstGeom prst="rect">
            <a:avLst/>
          </a:prstGeom>
          <a:noFill/>
        </p:spPr>
        <p:txBody>
          <a:bodyPr wrap="none" rtlCol="0">
            <a:spAutoFit/>
          </a:bodyPr>
          <a:lstStyle/>
          <a:p>
            <a:endParaRPr lang="es-MX" sz="1400" dirty="0" smtClean="0"/>
          </a:p>
        </p:txBody>
      </p:sp>
      <p:sp>
        <p:nvSpPr>
          <p:cNvPr id="53" name="CuadroTexto 52"/>
          <p:cNvSpPr txBox="1"/>
          <p:nvPr/>
        </p:nvSpPr>
        <p:spPr>
          <a:xfrm>
            <a:off x="4331884" y="5500316"/>
            <a:ext cx="2138214" cy="307777"/>
          </a:xfrm>
          <a:prstGeom prst="rect">
            <a:avLst/>
          </a:prstGeom>
          <a:noFill/>
        </p:spPr>
        <p:txBody>
          <a:bodyPr wrap="none" rtlCol="0">
            <a:spAutoFit/>
          </a:bodyPr>
          <a:lstStyle/>
          <a:p>
            <a:r>
              <a:rPr lang="es-MX" sz="1400" dirty="0" smtClean="0"/>
              <a:t>NODE1	192.168.1.11</a:t>
            </a:r>
          </a:p>
        </p:txBody>
      </p:sp>
      <p:sp>
        <p:nvSpPr>
          <p:cNvPr id="54" name="CuadroTexto 53"/>
          <p:cNvSpPr txBox="1"/>
          <p:nvPr/>
        </p:nvSpPr>
        <p:spPr>
          <a:xfrm>
            <a:off x="7020791" y="5500316"/>
            <a:ext cx="2151551" cy="307777"/>
          </a:xfrm>
          <a:prstGeom prst="rect">
            <a:avLst/>
          </a:prstGeom>
          <a:noFill/>
        </p:spPr>
        <p:txBody>
          <a:bodyPr wrap="none" rtlCol="0">
            <a:spAutoFit/>
          </a:bodyPr>
          <a:lstStyle/>
          <a:p>
            <a:r>
              <a:rPr lang="es-MX" sz="1400" dirty="0" smtClean="0"/>
              <a:t>NODE1	192.168.1.12</a:t>
            </a:r>
          </a:p>
        </p:txBody>
      </p:sp>
      <p:sp>
        <p:nvSpPr>
          <p:cNvPr id="55" name="CuadroTexto 54"/>
          <p:cNvSpPr txBox="1"/>
          <p:nvPr/>
        </p:nvSpPr>
        <p:spPr>
          <a:xfrm>
            <a:off x="9713193" y="5500315"/>
            <a:ext cx="2151551" cy="307777"/>
          </a:xfrm>
          <a:prstGeom prst="rect">
            <a:avLst/>
          </a:prstGeom>
          <a:noFill/>
        </p:spPr>
        <p:txBody>
          <a:bodyPr wrap="none" rtlCol="0">
            <a:spAutoFit/>
          </a:bodyPr>
          <a:lstStyle/>
          <a:p>
            <a:r>
              <a:rPr lang="es-MX" sz="1400" dirty="0" smtClean="0"/>
              <a:t>NODE1	192.168.1.13</a:t>
            </a:r>
          </a:p>
        </p:txBody>
      </p:sp>
      <p:graphicFrame>
        <p:nvGraphicFramePr>
          <p:cNvPr id="56" name="Tabla 55"/>
          <p:cNvGraphicFramePr>
            <a:graphicFrameLocks noGrp="1"/>
          </p:cNvGraphicFramePr>
          <p:nvPr>
            <p:extLst>
              <p:ext uri="{D42A27DB-BD31-4B8C-83A1-F6EECF244321}">
                <p14:modId xmlns:p14="http://schemas.microsoft.com/office/powerpoint/2010/main" val="1730532105"/>
              </p:ext>
            </p:extLst>
          </p:nvPr>
        </p:nvGraphicFramePr>
        <p:xfrm>
          <a:off x="310622" y="5315164"/>
          <a:ext cx="2918532" cy="1341120"/>
        </p:xfrm>
        <a:graphic>
          <a:graphicData uri="http://schemas.openxmlformats.org/drawingml/2006/table">
            <a:tbl>
              <a:tblPr firstRow="1" bandRow="1">
                <a:tableStyleId>{5C22544A-7EE6-4342-B048-85BDC9FD1C3A}</a:tableStyleId>
              </a:tblPr>
              <a:tblGrid>
                <a:gridCol w="1459266">
                  <a:extLst>
                    <a:ext uri="{9D8B030D-6E8A-4147-A177-3AD203B41FA5}">
                      <a16:colId xmlns:a16="http://schemas.microsoft.com/office/drawing/2014/main" val="566441633"/>
                    </a:ext>
                  </a:extLst>
                </a:gridCol>
                <a:gridCol w="1459266">
                  <a:extLst>
                    <a:ext uri="{9D8B030D-6E8A-4147-A177-3AD203B41FA5}">
                      <a16:colId xmlns:a16="http://schemas.microsoft.com/office/drawing/2014/main" val="1206132790"/>
                    </a:ext>
                  </a:extLst>
                </a:gridCol>
              </a:tblGrid>
              <a:tr h="257225">
                <a:tc>
                  <a:txBody>
                    <a:bodyPr/>
                    <a:lstStyle/>
                    <a:p>
                      <a:r>
                        <a:rPr lang="es-MX" sz="1600" dirty="0" smtClean="0"/>
                        <a:t>NETWORK</a:t>
                      </a:r>
                      <a:endParaRPr lang="es-MX" sz="1600" dirty="0"/>
                    </a:p>
                  </a:txBody>
                  <a:tcPr/>
                </a:tc>
                <a:tc>
                  <a:txBody>
                    <a:bodyPr/>
                    <a:lstStyle/>
                    <a:p>
                      <a:r>
                        <a:rPr lang="es-MX" sz="1600" dirty="0" smtClean="0"/>
                        <a:t>GATEWAY</a:t>
                      </a:r>
                      <a:endParaRPr lang="es-MX" sz="1600" dirty="0"/>
                    </a:p>
                  </a:txBody>
                  <a:tcPr/>
                </a:tc>
                <a:extLst>
                  <a:ext uri="{0D108BD9-81ED-4DB2-BD59-A6C34878D82A}">
                    <a16:rowId xmlns:a16="http://schemas.microsoft.com/office/drawing/2014/main" val="1988556779"/>
                  </a:ext>
                </a:extLst>
              </a:tr>
              <a:tr h="257225">
                <a:tc>
                  <a:txBody>
                    <a:bodyPr/>
                    <a:lstStyle/>
                    <a:p>
                      <a:r>
                        <a:rPr lang="es-MX" sz="1600" dirty="0" smtClean="0"/>
                        <a:t>10.244.1.0/24</a:t>
                      </a:r>
                      <a:endParaRPr lang="es-MX" sz="1600" dirty="0"/>
                    </a:p>
                  </a:txBody>
                  <a:tcPr/>
                </a:tc>
                <a:tc>
                  <a:txBody>
                    <a:bodyPr/>
                    <a:lstStyle/>
                    <a:p>
                      <a:r>
                        <a:rPr lang="es-MX" sz="1600" dirty="0" smtClean="0"/>
                        <a:t>192.168.1.11</a:t>
                      </a:r>
                      <a:endParaRPr lang="es-MX" sz="1600" dirty="0"/>
                    </a:p>
                  </a:txBody>
                  <a:tcPr/>
                </a:tc>
                <a:extLst>
                  <a:ext uri="{0D108BD9-81ED-4DB2-BD59-A6C34878D82A}">
                    <a16:rowId xmlns:a16="http://schemas.microsoft.com/office/drawing/2014/main" val="966332816"/>
                  </a:ext>
                </a:extLst>
              </a:tr>
              <a:tr h="257225">
                <a:tc>
                  <a:txBody>
                    <a:bodyPr/>
                    <a:lstStyle/>
                    <a:p>
                      <a:r>
                        <a:rPr lang="es-MX" sz="1600" dirty="0" smtClean="0"/>
                        <a:t>10.244.2.0/24</a:t>
                      </a:r>
                      <a:endParaRPr lang="es-MX" sz="1600" dirty="0"/>
                    </a:p>
                  </a:txBody>
                  <a:tcPr/>
                </a:tc>
                <a:tc>
                  <a:txBody>
                    <a:bodyPr/>
                    <a:lstStyle/>
                    <a:p>
                      <a:r>
                        <a:rPr lang="es-MX" sz="1600" dirty="0" smtClean="0"/>
                        <a:t>192.168.1.12</a:t>
                      </a:r>
                      <a:endParaRPr lang="es-MX" sz="1600" dirty="0"/>
                    </a:p>
                  </a:txBody>
                  <a:tcPr/>
                </a:tc>
                <a:extLst>
                  <a:ext uri="{0D108BD9-81ED-4DB2-BD59-A6C34878D82A}">
                    <a16:rowId xmlns:a16="http://schemas.microsoft.com/office/drawing/2014/main" val="2506212561"/>
                  </a:ext>
                </a:extLst>
              </a:tr>
              <a:tr h="257225">
                <a:tc>
                  <a:txBody>
                    <a:bodyPr/>
                    <a:lstStyle/>
                    <a:p>
                      <a:r>
                        <a:rPr lang="es-MX" sz="1600" dirty="0" smtClean="0"/>
                        <a:t>10.244.3.0/24</a:t>
                      </a:r>
                      <a:endParaRPr lang="es-MX" sz="1600" dirty="0"/>
                    </a:p>
                  </a:txBody>
                  <a:tcPr/>
                </a:tc>
                <a:tc>
                  <a:txBody>
                    <a:bodyPr/>
                    <a:lstStyle/>
                    <a:p>
                      <a:r>
                        <a:rPr lang="es-MX" sz="1600" dirty="0" smtClean="0"/>
                        <a:t>192.168.1.13</a:t>
                      </a:r>
                      <a:endParaRPr lang="es-MX" sz="1600" dirty="0"/>
                    </a:p>
                  </a:txBody>
                  <a:tcPr/>
                </a:tc>
                <a:extLst>
                  <a:ext uri="{0D108BD9-81ED-4DB2-BD59-A6C34878D82A}">
                    <a16:rowId xmlns:a16="http://schemas.microsoft.com/office/drawing/2014/main" val="1867436153"/>
                  </a:ext>
                </a:extLst>
              </a:tr>
            </a:tbl>
          </a:graphicData>
        </a:graphic>
      </p:graphicFrame>
      <p:sp>
        <p:nvSpPr>
          <p:cNvPr id="60" name="CuadroTexto 59"/>
          <p:cNvSpPr txBox="1"/>
          <p:nvPr/>
        </p:nvSpPr>
        <p:spPr>
          <a:xfrm>
            <a:off x="9967" y="1321300"/>
            <a:ext cx="4130233" cy="646331"/>
          </a:xfrm>
          <a:prstGeom prst="rect">
            <a:avLst/>
          </a:prstGeom>
          <a:noFill/>
        </p:spPr>
        <p:txBody>
          <a:bodyPr wrap="none" rtlCol="0">
            <a:spAutoFit/>
          </a:bodyPr>
          <a:lstStyle/>
          <a:p>
            <a:r>
              <a:rPr lang="es-MX" dirty="0" smtClean="0"/>
              <a:t>CONTAINER NETWORK INTERFACE</a:t>
            </a:r>
          </a:p>
          <a:p>
            <a:pPr algn="ctr"/>
            <a:r>
              <a:rPr lang="es-MX" dirty="0"/>
              <a:t>(</a:t>
            </a:r>
            <a:r>
              <a:rPr lang="es-MX" dirty="0" smtClean="0"/>
              <a:t>CNI)</a:t>
            </a:r>
            <a:endParaRPr lang="es-MX" dirty="0"/>
          </a:p>
        </p:txBody>
      </p:sp>
      <p:pic>
        <p:nvPicPr>
          <p:cNvPr id="62" name="Imagen 61"/>
          <p:cNvPicPr>
            <a:picLocks noChangeAspect="1"/>
          </p:cNvPicPr>
          <p:nvPr/>
        </p:nvPicPr>
        <p:blipFill rotWithShape="1">
          <a:blip r:embed="rId2"/>
          <a:srcRect l="27487" t="81726" r="30528"/>
          <a:stretch/>
        </p:blipFill>
        <p:spPr>
          <a:xfrm>
            <a:off x="9891" y="3033548"/>
            <a:ext cx="3895597" cy="891666"/>
          </a:xfrm>
          <a:prstGeom prst="rect">
            <a:avLst/>
          </a:prstGeom>
        </p:spPr>
      </p:pic>
      <p:grpSp>
        <p:nvGrpSpPr>
          <p:cNvPr id="68" name="Grupo 67"/>
          <p:cNvGrpSpPr/>
          <p:nvPr/>
        </p:nvGrpSpPr>
        <p:grpSpPr>
          <a:xfrm>
            <a:off x="4443753" y="3419309"/>
            <a:ext cx="6729100" cy="277901"/>
            <a:chOff x="4379633" y="3248549"/>
            <a:chExt cx="6729100" cy="277901"/>
          </a:xfrm>
        </p:grpSpPr>
        <p:sp>
          <p:nvSpPr>
            <p:cNvPr id="69" name="CuadroTexto 68"/>
            <p:cNvSpPr txBox="1"/>
            <p:nvPr/>
          </p:nvSpPr>
          <p:spPr>
            <a:xfrm>
              <a:off x="4379633" y="3248550"/>
              <a:ext cx="729687" cy="230832"/>
            </a:xfrm>
            <a:prstGeom prst="rect">
              <a:avLst/>
            </a:prstGeom>
            <a:noFill/>
          </p:spPr>
          <p:txBody>
            <a:bodyPr wrap="none" rtlCol="0">
              <a:spAutoFit/>
            </a:bodyPr>
            <a:lstStyle/>
            <a:p>
              <a:r>
                <a:rPr lang="es-MX" sz="900" dirty="0" smtClean="0"/>
                <a:t>10.244.1.2</a:t>
              </a:r>
              <a:endParaRPr lang="es-MX" sz="900" dirty="0"/>
            </a:p>
          </p:txBody>
        </p:sp>
        <p:sp>
          <p:nvSpPr>
            <p:cNvPr id="70" name="CuadroTexto 69"/>
            <p:cNvSpPr txBox="1"/>
            <p:nvPr/>
          </p:nvSpPr>
          <p:spPr>
            <a:xfrm>
              <a:off x="5370775" y="3248549"/>
              <a:ext cx="729687" cy="230832"/>
            </a:xfrm>
            <a:prstGeom prst="rect">
              <a:avLst/>
            </a:prstGeom>
            <a:noFill/>
          </p:spPr>
          <p:txBody>
            <a:bodyPr wrap="none" rtlCol="0">
              <a:spAutoFit/>
            </a:bodyPr>
            <a:lstStyle/>
            <a:p>
              <a:r>
                <a:rPr lang="es-MX" sz="900" dirty="0" smtClean="0"/>
                <a:t>10.244.1.3</a:t>
              </a:r>
              <a:endParaRPr lang="es-MX" sz="900" dirty="0"/>
            </a:p>
          </p:txBody>
        </p:sp>
        <p:sp>
          <p:nvSpPr>
            <p:cNvPr id="71" name="CuadroTexto 70"/>
            <p:cNvSpPr txBox="1"/>
            <p:nvPr/>
          </p:nvSpPr>
          <p:spPr>
            <a:xfrm>
              <a:off x="7686645" y="3248549"/>
              <a:ext cx="729687" cy="230832"/>
            </a:xfrm>
            <a:prstGeom prst="rect">
              <a:avLst/>
            </a:prstGeom>
            <a:noFill/>
          </p:spPr>
          <p:txBody>
            <a:bodyPr wrap="none" rtlCol="0">
              <a:spAutoFit/>
            </a:bodyPr>
            <a:lstStyle/>
            <a:p>
              <a:r>
                <a:rPr lang="es-MX" sz="900" dirty="0" smtClean="0"/>
                <a:t>10.244.2.2</a:t>
              </a:r>
              <a:endParaRPr lang="es-MX" sz="900" dirty="0"/>
            </a:p>
          </p:txBody>
        </p:sp>
        <p:sp>
          <p:nvSpPr>
            <p:cNvPr id="72" name="CuadroTexto 71"/>
            <p:cNvSpPr txBox="1"/>
            <p:nvPr/>
          </p:nvSpPr>
          <p:spPr>
            <a:xfrm>
              <a:off x="10379046" y="3295618"/>
              <a:ext cx="729687" cy="230832"/>
            </a:xfrm>
            <a:prstGeom prst="rect">
              <a:avLst/>
            </a:prstGeom>
            <a:noFill/>
          </p:spPr>
          <p:txBody>
            <a:bodyPr wrap="none" rtlCol="0">
              <a:spAutoFit/>
            </a:bodyPr>
            <a:lstStyle/>
            <a:p>
              <a:r>
                <a:rPr lang="es-MX" sz="900" dirty="0" smtClean="0"/>
                <a:t>10.244.3.2</a:t>
              </a:r>
              <a:endParaRPr lang="es-MX" sz="900" dirty="0"/>
            </a:p>
          </p:txBody>
        </p:sp>
      </p:grpSp>
      <p:sp>
        <p:nvSpPr>
          <p:cNvPr id="73" name="CuadroTexto 72"/>
          <p:cNvSpPr txBox="1"/>
          <p:nvPr/>
        </p:nvSpPr>
        <p:spPr>
          <a:xfrm>
            <a:off x="6047641" y="4533800"/>
            <a:ext cx="1595309" cy="369332"/>
          </a:xfrm>
          <a:prstGeom prst="rect">
            <a:avLst/>
          </a:prstGeom>
          <a:noFill/>
        </p:spPr>
        <p:txBody>
          <a:bodyPr wrap="none" rtlCol="0">
            <a:spAutoFit/>
          </a:bodyPr>
          <a:lstStyle/>
          <a:p>
            <a:r>
              <a:rPr lang="es-MX" dirty="0" smtClean="0"/>
              <a:t>10.244.0.0/16</a:t>
            </a:r>
            <a:endParaRPr lang="es-MX" dirty="0"/>
          </a:p>
        </p:txBody>
      </p:sp>
      <p:sp>
        <p:nvSpPr>
          <p:cNvPr id="74" name="Rectángulo 73"/>
          <p:cNvSpPr/>
          <p:nvPr/>
        </p:nvSpPr>
        <p:spPr>
          <a:xfrm>
            <a:off x="4178300" y="1425576"/>
            <a:ext cx="860424" cy="596900"/>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kubectl</a:t>
            </a:r>
            <a:endParaRPr lang="es-MX" dirty="0" smtClean="0"/>
          </a:p>
        </p:txBody>
      </p:sp>
      <p:sp>
        <p:nvSpPr>
          <p:cNvPr id="75" name="CuadroTexto 74"/>
          <p:cNvSpPr txBox="1"/>
          <p:nvPr/>
        </p:nvSpPr>
        <p:spPr>
          <a:xfrm>
            <a:off x="200707" y="2060186"/>
            <a:ext cx="3399573" cy="307777"/>
          </a:xfrm>
          <a:prstGeom prst="rect">
            <a:avLst/>
          </a:prstGeom>
          <a:solidFill>
            <a:srgbClr val="626262"/>
          </a:solidFill>
        </p:spPr>
        <p:txBody>
          <a:bodyPr wrap="square" rtlCol="0">
            <a:spAutoFit/>
          </a:bodyPr>
          <a:lstStyle/>
          <a:p>
            <a:r>
              <a:rPr lang="es-MX" sz="1400" dirty="0">
                <a:solidFill>
                  <a:schemeClr val="bg1">
                    <a:lumMod val="95000"/>
                  </a:schemeClr>
                </a:solidFill>
              </a:rPr>
              <a:t>--</a:t>
            </a:r>
            <a:r>
              <a:rPr lang="es-MX" sz="1400" dirty="0" err="1">
                <a:solidFill>
                  <a:schemeClr val="bg1">
                    <a:lumMod val="95000"/>
                  </a:schemeClr>
                </a:solidFill>
              </a:rPr>
              <a:t>cni-conf-dir</a:t>
            </a:r>
            <a:r>
              <a:rPr lang="es-MX" sz="1400" dirty="0">
                <a:solidFill>
                  <a:schemeClr val="bg1">
                    <a:lumMod val="95000"/>
                  </a:schemeClr>
                </a:solidFill>
              </a:rPr>
              <a:t>=/</a:t>
            </a:r>
            <a:r>
              <a:rPr lang="es-MX" sz="1400" dirty="0" err="1">
                <a:solidFill>
                  <a:schemeClr val="bg1">
                    <a:lumMod val="95000"/>
                  </a:schemeClr>
                </a:solidFill>
              </a:rPr>
              <a:t>etc</a:t>
            </a:r>
            <a:r>
              <a:rPr lang="es-MX" sz="1400" dirty="0">
                <a:solidFill>
                  <a:schemeClr val="bg1">
                    <a:lumMod val="95000"/>
                  </a:schemeClr>
                </a:solidFill>
              </a:rPr>
              <a:t>/</a:t>
            </a:r>
            <a:r>
              <a:rPr lang="es-MX" sz="1400" dirty="0" err="1">
                <a:solidFill>
                  <a:schemeClr val="bg1">
                    <a:lumMod val="95000"/>
                  </a:schemeClr>
                </a:solidFill>
              </a:rPr>
              <a:t>cni</a:t>
            </a:r>
            <a:r>
              <a:rPr lang="es-MX" sz="1400" dirty="0">
                <a:solidFill>
                  <a:schemeClr val="bg1">
                    <a:lumMod val="95000"/>
                  </a:schemeClr>
                </a:solidFill>
              </a:rPr>
              <a:t>/</a:t>
            </a:r>
            <a:r>
              <a:rPr lang="es-MX" sz="1400" dirty="0" err="1">
                <a:solidFill>
                  <a:schemeClr val="bg1">
                    <a:lumMod val="95000"/>
                  </a:schemeClr>
                </a:solidFill>
              </a:rPr>
              <a:t>net.d</a:t>
            </a:r>
            <a:endParaRPr lang="es-MX" sz="1400" dirty="0">
              <a:solidFill>
                <a:schemeClr val="bg1">
                  <a:lumMod val="95000"/>
                </a:schemeClr>
              </a:solidFill>
            </a:endParaRPr>
          </a:p>
        </p:txBody>
      </p:sp>
      <p:sp>
        <p:nvSpPr>
          <p:cNvPr id="76" name="CuadroTexto 75"/>
          <p:cNvSpPr txBox="1"/>
          <p:nvPr/>
        </p:nvSpPr>
        <p:spPr>
          <a:xfrm>
            <a:off x="200707" y="2564807"/>
            <a:ext cx="3399573" cy="307777"/>
          </a:xfrm>
          <a:prstGeom prst="rect">
            <a:avLst/>
          </a:prstGeom>
          <a:solidFill>
            <a:srgbClr val="626262"/>
          </a:solidFill>
        </p:spPr>
        <p:txBody>
          <a:bodyPr wrap="square" rtlCol="0">
            <a:spAutoFit/>
          </a:bodyPr>
          <a:lstStyle/>
          <a:p>
            <a:r>
              <a:rPr lang="es-MX" sz="1400" dirty="0">
                <a:solidFill>
                  <a:schemeClr val="bg1">
                    <a:lumMod val="95000"/>
                  </a:schemeClr>
                </a:solidFill>
              </a:rPr>
              <a:t>--</a:t>
            </a:r>
            <a:r>
              <a:rPr lang="es-MX" sz="1400" dirty="0" err="1">
                <a:solidFill>
                  <a:schemeClr val="bg1">
                    <a:lumMod val="95000"/>
                  </a:schemeClr>
                </a:solidFill>
              </a:rPr>
              <a:t>cni-bin-dir</a:t>
            </a:r>
            <a:r>
              <a:rPr lang="es-MX" sz="1400" dirty="0">
                <a:solidFill>
                  <a:schemeClr val="bg1">
                    <a:lumMod val="95000"/>
                  </a:schemeClr>
                </a:solidFill>
              </a:rPr>
              <a:t>=/</a:t>
            </a:r>
            <a:r>
              <a:rPr lang="es-MX" sz="1400" dirty="0" err="1" smtClean="0">
                <a:solidFill>
                  <a:schemeClr val="bg1">
                    <a:lumMod val="95000"/>
                  </a:schemeClr>
                </a:solidFill>
              </a:rPr>
              <a:t>etc</a:t>
            </a:r>
            <a:r>
              <a:rPr lang="es-MX" sz="1400" dirty="0" smtClean="0">
                <a:solidFill>
                  <a:schemeClr val="bg1">
                    <a:lumMod val="95000"/>
                  </a:schemeClr>
                </a:solidFill>
              </a:rPr>
              <a:t>/</a:t>
            </a:r>
            <a:r>
              <a:rPr lang="es-MX" sz="1400" dirty="0" err="1" smtClean="0">
                <a:solidFill>
                  <a:schemeClr val="bg1">
                    <a:lumMod val="95000"/>
                  </a:schemeClr>
                </a:solidFill>
              </a:rPr>
              <a:t>cni</a:t>
            </a:r>
            <a:r>
              <a:rPr lang="es-MX" sz="1400" dirty="0" smtClean="0">
                <a:solidFill>
                  <a:schemeClr val="bg1">
                    <a:lumMod val="95000"/>
                  </a:schemeClr>
                </a:solidFill>
              </a:rPr>
              <a:t>/</a:t>
            </a:r>
            <a:r>
              <a:rPr lang="es-MX" sz="1400" dirty="0" err="1" smtClean="0">
                <a:solidFill>
                  <a:schemeClr val="bg1">
                    <a:lumMod val="95000"/>
                  </a:schemeClr>
                </a:solidFill>
              </a:rPr>
              <a:t>bin</a:t>
            </a:r>
            <a:endParaRPr lang="es-MX" sz="1400" dirty="0">
              <a:solidFill>
                <a:schemeClr val="bg1">
                  <a:lumMod val="95000"/>
                </a:schemeClr>
              </a:solidFill>
            </a:endParaRPr>
          </a:p>
        </p:txBody>
      </p:sp>
      <p:sp>
        <p:nvSpPr>
          <p:cNvPr id="77" name="CuadroTexto 76"/>
          <p:cNvSpPr txBox="1"/>
          <p:nvPr/>
        </p:nvSpPr>
        <p:spPr>
          <a:xfrm>
            <a:off x="215985" y="3097802"/>
            <a:ext cx="3756108" cy="307777"/>
          </a:xfrm>
          <a:prstGeom prst="rect">
            <a:avLst/>
          </a:prstGeom>
          <a:solidFill>
            <a:srgbClr val="626262"/>
          </a:solidFill>
        </p:spPr>
        <p:txBody>
          <a:bodyPr wrap="square" rtlCol="0">
            <a:spAutoFit/>
          </a:bodyPr>
          <a:lstStyle/>
          <a:p>
            <a:r>
              <a:rPr lang="es-MX" sz="1400" dirty="0">
                <a:solidFill>
                  <a:schemeClr val="bg1">
                    <a:lumMod val="95000"/>
                  </a:schemeClr>
                </a:solidFill>
              </a:rPr>
              <a:t>./net-script.sh </a:t>
            </a:r>
            <a:r>
              <a:rPr lang="es-MX" sz="1400" dirty="0" err="1">
                <a:solidFill>
                  <a:schemeClr val="bg1">
                    <a:lumMod val="95000"/>
                  </a:schemeClr>
                </a:solidFill>
              </a:rPr>
              <a:t>add</a:t>
            </a:r>
            <a:r>
              <a:rPr lang="es-MX" sz="1400" dirty="0">
                <a:solidFill>
                  <a:schemeClr val="bg1">
                    <a:lumMod val="95000"/>
                  </a:schemeClr>
                </a:solidFill>
              </a:rPr>
              <a:t> &lt;</a:t>
            </a:r>
            <a:r>
              <a:rPr lang="es-MX" sz="1400" dirty="0" err="1">
                <a:solidFill>
                  <a:schemeClr val="bg1">
                    <a:lumMod val="95000"/>
                  </a:schemeClr>
                </a:solidFill>
              </a:rPr>
              <a:t>container</a:t>
            </a:r>
            <a:r>
              <a:rPr lang="es-MX" sz="1400" dirty="0">
                <a:solidFill>
                  <a:schemeClr val="bg1">
                    <a:lumMod val="95000"/>
                  </a:schemeClr>
                </a:solidFill>
              </a:rPr>
              <a:t>&gt; &lt;</a:t>
            </a:r>
            <a:r>
              <a:rPr lang="es-MX" sz="1400" dirty="0" err="1">
                <a:solidFill>
                  <a:schemeClr val="bg1">
                    <a:lumMod val="95000"/>
                  </a:schemeClr>
                </a:solidFill>
              </a:rPr>
              <a:t>namespace</a:t>
            </a:r>
            <a:r>
              <a:rPr lang="es-MX" sz="1400" dirty="0">
                <a:solidFill>
                  <a:schemeClr val="bg1">
                    <a:lumMod val="95000"/>
                  </a:schemeClr>
                </a:solidFill>
              </a:rPr>
              <a:t>&gt;</a:t>
            </a:r>
          </a:p>
        </p:txBody>
      </p:sp>
    </p:spTree>
    <p:extLst>
      <p:ext uri="{BB962C8B-B14F-4D97-AF65-F5344CB8AC3E}">
        <p14:creationId xmlns:p14="http://schemas.microsoft.com/office/powerpoint/2010/main" val="3934847839"/>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3"/>
                                        </p:tgtEl>
                                      </p:cBhvr>
                                    </p:animEffect>
                                    <p:set>
                                      <p:cBhvr>
                                        <p:cTn id="31" dur="1" fill="hold">
                                          <p:stCondLst>
                                            <p:cond delay="499"/>
                                          </p:stCondLst>
                                        </p:cTn>
                                        <p:tgtEl>
                                          <p:spTgt spid="2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9"/>
                                        </p:tgtEl>
                                      </p:cBhvr>
                                    </p:animEffect>
                                    <p:set>
                                      <p:cBhvr>
                                        <p:cTn id="43" dur="1" fill="hold">
                                          <p:stCondLst>
                                            <p:cond delay="499"/>
                                          </p:stCondLst>
                                        </p:cTn>
                                        <p:tgtEl>
                                          <p:spTgt spid="19"/>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20"/>
                                        </p:tgtEl>
                                      </p:cBhvr>
                                    </p:animEffect>
                                    <p:set>
                                      <p:cBhvr>
                                        <p:cTn id="46" dur="1" fill="hold">
                                          <p:stCondLst>
                                            <p:cond delay="499"/>
                                          </p:stCondLst>
                                        </p:cTn>
                                        <p:tgtEl>
                                          <p:spTgt spid="20"/>
                                        </p:tgtEl>
                                        <p:attrNameLst>
                                          <p:attrName>style.visibility</p:attrName>
                                        </p:attrNameLst>
                                      </p:cBhvr>
                                      <p:to>
                                        <p:strVal val="hidden"/>
                                      </p:to>
                                    </p:set>
                                  </p:childTnLst>
                                </p:cTn>
                              </p:par>
                              <p:par>
                                <p:cTn id="47" presetID="10" presetClass="exit" presetSubtype="0" fill="hold" grpId="1" nodeType="withEffect">
                                  <p:stCondLst>
                                    <p:cond delay="0"/>
                                  </p:stCondLst>
                                  <p:childTnLst>
                                    <p:animEffect transition="out" filter="fade">
                                      <p:cBhvr>
                                        <p:cTn id="48" dur="500"/>
                                        <p:tgtEl>
                                          <p:spTgt spid="21"/>
                                        </p:tgtEl>
                                      </p:cBhvr>
                                    </p:animEffect>
                                    <p:set>
                                      <p:cBhvr>
                                        <p:cTn id="49" dur="1" fill="hold">
                                          <p:stCondLst>
                                            <p:cond delay="499"/>
                                          </p:stCondLst>
                                        </p:cTn>
                                        <p:tgtEl>
                                          <p:spTgt spid="21"/>
                                        </p:tgtEl>
                                        <p:attrNameLst>
                                          <p:attrName>style.visibility</p:attrName>
                                        </p:attrNameLst>
                                      </p:cBhvr>
                                      <p:to>
                                        <p:strVal val="hidden"/>
                                      </p:to>
                                    </p:set>
                                  </p:childTnLst>
                                </p:cTn>
                              </p:par>
                              <p:par>
                                <p:cTn id="50" presetID="10" presetClass="exit" presetSubtype="0" fill="hold" grpId="1" nodeType="withEffect">
                                  <p:stCondLst>
                                    <p:cond delay="0"/>
                                  </p:stCondLst>
                                  <p:childTnLst>
                                    <p:animEffect transition="out" filter="fade">
                                      <p:cBhvr>
                                        <p:cTn id="51" dur="500"/>
                                        <p:tgtEl>
                                          <p:spTgt spid="22"/>
                                        </p:tgtEl>
                                      </p:cBhvr>
                                    </p:animEffect>
                                    <p:set>
                                      <p:cBhvr>
                                        <p:cTn id="52" dur="1" fill="hold">
                                          <p:stCondLst>
                                            <p:cond delay="499"/>
                                          </p:stCondLst>
                                        </p:cTn>
                                        <p:tgtEl>
                                          <p:spTgt spid="22"/>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42"/>
                                        </p:tgtEl>
                                      </p:cBhvr>
                                    </p:animEffect>
                                    <p:set>
                                      <p:cBhvr>
                                        <p:cTn id="55" dur="1" fill="hold">
                                          <p:stCondLst>
                                            <p:cond delay="499"/>
                                          </p:stCondLst>
                                        </p:cTn>
                                        <p:tgtEl>
                                          <p:spTgt spid="42"/>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41"/>
                                        </p:tgtEl>
                                      </p:cBhvr>
                                    </p:animEffect>
                                    <p:set>
                                      <p:cBhvr>
                                        <p:cTn id="58" dur="1" fill="hold">
                                          <p:stCondLst>
                                            <p:cond delay="499"/>
                                          </p:stCondLst>
                                        </p:cTn>
                                        <p:tgtEl>
                                          <p:spTgt spid="41"/>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62"/>
                                        </p:tgtEl>
                                      </p:cBhvr>
                                    </p:animEffect>
                                    <p:set>
                                      <p:cBhvr>
                                        <p:cTn id="61" dur="1" fill="hold">
                                          <p:stCondLst>
                                            <p:cond delay="499"/>
                                          </p:stCondLst>
                                        </p:cTn>
                                        <p:tgtEl>
                                          <p:spTgt spid="62"/>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50"/>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4"/>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2" nodeType="clickEffect">
                                  <p:stCondLst>
                                    <p:cond delay="0"/>
                                  </p:stCondLst>
                                  <p:childTnLst>
                                    <p:set>
                                      <p:cBhvr>
                                        <p:cTn id="75" dur="1" fill="hold">
                                          <p:stCondLst>
                                            <p:cond delay="0"/>
                                          </p:stCondLst>
                                        </p:cTn>
                                        <p:tgtEl>
                                          <p:spTgt spid="19"/>
                                        </p:tgtEl>
                                        <p:attrNameLst>
                                          <p:attrName>style.visibility</p:attrName>
                                        </p:attrNameLst>
                                      </p:cBhvr>
                                      <p:to>
                                        <p:strVal val="visible"/>
                                      </p:to>
                                    </p:set>
                                  </p:childTnLst>
                                </p:cTn>
                              </p:par>
                              <p:par>
                                <p:cTn id="76" presetID="1" presetClass="entr" presetSubtype="0" fill="hold" grpId="2" nodeType="withEffect">
                                  <p:stCondLst>
                                    <p:cond delay="0"/>
                                  </p:stCondLst>
                                  <p:childTnLst>
                                    <p:set>
                                      <p:cBhvr>
                                        <p:cTn id="77" dur="1" fill="hold">
                                          <p:stCondLst>
                                            <p:cond delay="0"/>
                                          </p:stCondLst>
                                        </p:cTn>
                                        <p:tgtEl>
                                          <p:spTgt spid="20"/>
                                        </p:tgtEl>
                                        <p:attrNameLst>
                                          <p:attrName>style.visibility</p:attrName>
                                        </p:attrNameLst>
                                      </p:cBhvr>
                                      <p:to>
                                        <p:strVal val="visible"/>
                                      </p:to>
                                    </p:set>
                                  </p:childTnLst>
                                </p:cTn>
                              </p:par>
                              <p:par>
                                <p:cTn id="78" presetID="1" presetClass="entr" presetSubtype="0" fill="hold" grpId="2" nodeType="withEffect">
                                  <p:stCondLst>
                                    <p:cond delay="0"/>
                                  </p:stCondLst>
                                  <p:childTnLst>
                                    <p:set>
                                      <p:cBhvr>
                                        <p:cTn id="79" dur="1" fill="hold">
                                          <p:stCondLst>
                                            <p:cond delay="0"/>
                                          </p:stCondLst>
                                        </p:cTn>
                                        <p:tgtEl>
                                          <p:spTgt spid="21"/>
                                        </p:tgtEl>
                                        <p:attrNameLst>
                                          <p:attrName>style.visibility</p:attrName>
                                        </p:attrNameLst>
                                      </p:cBhvr>
                                      <p:to>
                                        <p:strVal val="visible"/>
                                      </p:to>
                                    </p:set>
                                  </p:childTnLst>
                                </p:cTn>
                              </p:par>
                              <p:par>
                                <p:cTn id="80" presetID="1" presetClass="entr" presetSubtype="0" fill="hold" grpId="2" nodeType="withEffect">
                                  <p:stCondLst>
                                    <p:cond delay="0"/>
                                  </p:stCondLst>
                                  <p:childTnLst>
                                    <p:set>
                                      <p:cBhvr>
                                        <p:cTn id="81" dur="1" fill="hold">
                                          <p:stCondLst>
                                            <p:cond delay="0"/>
                                          </p:stCondLst>
                                        </p:cTn>
                                        <p:tgtEl>
                                          <p:spTgt spid="2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44"/>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9"/>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68"/>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56"/>
                                        </p:tgtEl>
                                        <p:attrNameLst>
                                          <p:attrName>style.visibility</p:attrName>
                                        </p:attrNameLst>
                                      </p:cBhvr>
                                      <p:to>
                                        <p:strVal val="visible"/>
                                      </p:to>
                                    </p:set>
                                  </p:childTnLst>
                                </p:cTn>
                              </p:par>
                            </p:childTnLst>
                          </p:cTn>
                        </p:par>
                      </p:childTnLst>
                    </p:cTn>
                  </p:par>
                  <p:par>
                    <p:cTn id="102" fill="hold">
                      <p:stCondLst>
                        <p:cond delay="indefinite"/>
                      </p:stCondLst>
                      <p:childTnLst>
                        <p:par>
                          <p:cTn id="103" fill="hold">
                            <p:stCondLst>
                              <p:cond delay="0"/>
                            </p:stCondLst>
                            <p:childTnLst>
                              <p:par>
                                <p:cTn id="104" presetID="1" presetClass="entr" presetSubtype="0"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3"/>
                                        </p:tgtEl>
                                        <p:attrNameLst>
                                          <p:attrName>style.visibility</p:attrName>
                                        </p:attrNameLst>
                                      </p:cBhvr>
                                      <p:to>
                                        <p:strVal val="visible"/>
                                      </p:to>
                                    </p:se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60"/>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74"/>
                                        </p:tgtEl>
                                        <p:attrNameLst>
                                          <p:attrName>style.visibility</p:attrName>
                                        </p:attrNameLst>
                                      </p:cBhvr>
                                      <p:to>
                                        <p:strVal val="visibl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grpId="0" nodeType="clickEffect">
                                  <p:stCondLst>
                                    <p:cond delay="0"/>
                                  </p:stCondLst>
                                  <p:childTnLst>
                                    <p:set>
                                      <p:cBhvr>
                                        <p:cTn id="119" dur="1" fill="hold">
                                          <p:stCondLst>
                                            <p:cond delay="0"/>
                                          </p:stCondLst>
                                        </p:cTn>
                                        <p:tgtEl>
                                          <p:spTgt spid="75"/>
                                        </p:tgtEl>
                                        <p:attrNameLst>
                                          <p:attrName>style.visibility</p:attrName>
                                        </p:attrNameLst>
                                      </p:cBhvr>
                                      <p:to>
                                        <p:strVal val="visible"/>
                                      </p:to>
                                    </p:set>
                                  </p:childTnLst>
                                </p:cTn>
                              </p:par>
                            </p:childTnLst>
                          </p:cTn>
                        </p:par>
                      </p:childTnLst>
                    </p:cTn>
                  </p:par>
                  <p:par>
                    <p:cTn id="120" fill="hold">
                      <p:stCondLst>
                        <p:cond delay="indefinite"/>
                      </p:stCondLst>
                      <p:childTnLst>
                        <p:par>
                          <p:cTn id="121" fill="hold">
                            <p:stCondLst>
                              <p:cond delay="0"/>
                            </p:stCondLst>
                            <p:childTnLst>
                              <p:par>
                                <p:cTn id="122" presetID="1" presetClass="entr" presetSubtype="0" fill="hold" grpId="0" nodeType="clickEffect">
                                  <p:stCondLst>
                                    <p:cond delay="0"/>
                                  </p:stCondLst>
                                  <p:childTnLst>
                                    <p:set>
                                      <p:cBhvr>
                                        <p:cTn id="123" dur="1" fill="hold">
                                          <p:stCondLst>
                                            <p:cond delay="0"/>
                                          </p:stCondLst>
                                        </p:cTn>
                                        <p:tgtEl>
                                          <p:spTgt spid="76"/>
                                        </p:tgtEl>
                                        <p:attrNameLst>
                                          <p:attrName>style.visibility</p:attrName>
                                        </p:attrNameLst>
                                      </p:cBhvr>
                                      <p:to>
                                        <p:strVal val="visible"/>
                                      </p:to>
                                    </p:se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28" grpId="0" animBg="1"/>
      <p:bldP spid="28" grpId="1" animBg="1"/>
      <p:bldP spid="19" grpId="0" animBg="1"/>
      <p:bldP spid="19" grpId="1" animBg="1"/>
      <p:bldP spid="19" grpId="2" animBg="1"/>
      <p:bldP spid="20" grpId="0" animBg="1"/>
      <p:bldP spid="20" grpId="1" animBg="1"/>
      <p:bldP spid="20" grpId="2" animBg="1"/>
      <p:bldP spid="21" grpId="0" animBg="1"/>
      <p:bldP spid="21" grpId="1" animBg="1"/>
      <p:bldP spid="21" grpId="2" animBg="1"/>
      <p:bldP spid="22" grpId="0" animBg="1"/>
      <p:bldP spid="22" grpId="1" animBg="1"/>
      <p:bldP spid="22" grpId="2" animBg="1"/>
      <p:bldP spid="23" grpId="0"/>
      <p:bldP spid="23" grpId="1"/>
      <p:bldP spid="43" grpId="0" animBg="1"/>
      <p:bldP spid="44" grpId="0" animBg="1"/>
      <p:bldP spid="45" grpId="0" animBg="1"/>
      <p:bldP spid="50" grpId="0"/>
      <p:bldP spid="53" grpId="0"/>
      <p:bldP spid="54" grpId="0"/>
      <p:bldP spid="55" grpId="0"/>
      <p:bldP spid="60" grpId="0"/>
      <p:bldP spid="73" grpId="0"/>
      <p:bldP spid="74" grpId="0" animBg="1"/>
      <p:bldP spid="75" grpId="0" animBg="1"/>
      <p:bldP spid="76" grpId="0" animBg="1"/>
      <p:bldP spid="7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Networking Policies</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39961" y="3424822"/>
            <a:ext cx="1266173" cy="1266173"/>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1581" y="4897677"/>
            <a:ext cx="1307925" cy="1307925"/>
          </a:xfrm>
          <a:prstGeom prst="rect">
            <a:avLst/>
          </a:prstGeom>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086" y="3272160"/>
            <a:ext cx="1571495" cy="1571495"/>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769" y="1319793"/>
            <a:ext cx="1102749" cy="1102749"/>
          </a:xfrm>
          <a:prstGeom prst="rect">
            <a:avLst/>
          </a:prstGeom>
        </p:spPr>
      </p:pic>
      <p:cxnSp>
        <p:nvCxnSpPr>
          <p:cNvPr id="9" name="Conector recto de flecha 8"/>
          <p:cNvCxnSpPr/>
          <p:nvPr/>
        </p:nvCxnSpPr>
        <p:spPr>
          <a:xfrm>
            <a:off x="6258997" y="2422542"/>
            <a:ext cx="15690" cy="849618"/>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Rectángulo 10"/>
          <p:cNvSpPr/>
          <p:nvPr/>
        </p:nvSpPr>
        <p:spPr>
          <a:xfrm>
            <a:off x="6512682" y="2679839"/>
            <a:ext cx="626301" cy="3883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80</a:t>
            </a:r>
            <a:endParaRPr lang="es-MX" dirty="0"/>
          </a:p>
        </p:txBody>
      </p:sp>
      <p:cxnSp>
        <p:nvCxnSpPr>
          <p:cNvPr id="13" name="Conector recto de flecha 12"/>
          <p:cNvCxnSpPr>
            <a:stCxn id="6" idx="3"/>
            <a:endCxn id="4" idx="1"/>
          </p:cNvCxnSpPr>
          <p:nvPr/>
        </p:nvCxnSpPr>
        <p:spPr>
          <a:xfrm>
            <a:off x="7611581" y="4057908"/>
            <a:ext cx="2128380" cy="1"/>
          </a:xfrm>
          <a:prstGeom prst="straightConnector1">
            <a:avLst/>
          </a:prstGeom>
          <a:ln>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ángulo 14"/>
          <p:cNvSpPr/>
          <p:nvPr/>
        </p:nvSpPr>
        <p:spPr>
          <a:xfrm>
            <a:off x="9216574" y="3136726"/>
            <a:ext cx="679275" cy="38830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5000</a:t>
            </a:r>
            <a:endParaRPr lang="es-MX" dirty="0"/>
          </a:p>
        </p:txBody>
      </p:sp>
      <p:cxnSp>
        <p:nvCxnSpPr>
          <p:cNvPr id="17" name="Conector recto de flecha 16"/>
          <p:cNvCxnSpPr>
            <a:stCxn id="4" idx="2"/>
            <a:endCxn id="5" idx="3"/>
          </p:cNvCxnSpPr>
          <p:nvPr/>
        </p:nvCxnSpPr>
        <p:spPr>
          <a:xfrm flipH="1">
            <a:off x="8919506" y="4690995"/>
            <a:ext cx="1453542" cy="86064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8994446" y="5633516"/>
            <a:ext cx="679275" cy="388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3306</a:t>
            </a:r>
            <a:endParaRPr lang="es-MX" dirty="0"/>
          </a:p>
        </p:txBody>
      </p:sp>
      <p:cxnSp>
        <p:nvCxnSpPr>
          <p:cNvPr id="19" name="Conector recto de flecha 18"/>
          <p:cNvCxnSpPr/>
          <p:nvPr/>
        </p:nvCxnSpPr>
        <p:spPr>
          <a:xfrm flipH="1" flipV="1">
            <a:off x="7300708" y="2386926"/>
            <a:ext cx="19084" cy="885234"/>
          </a:xfrm>
          <a:prstGeom prst="straightConnector1">
            <a:avLst/>
          </a:prstGeom>
          <a:ln>
            <a:solidFill>
              <a:srgbClr val="00B05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flipH="1" flipV="1">
            <a:off x="7611581" y="3732756"/>
            <a:ext cx="2034696" cy="11741"/>
          </a:xfrm>
          <a:prstGeom prst="straightConnector1">
            <a:avLst/>
          </a:prstGeom>
          <a:ln>
            <a:solidFill>
              <a:schemeClr val="accent2">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V="1">
            <a:off x="8919506" y="4609119"/>
            <a:ext cx="1009390" cy="571827"/>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5155989" y="2748187"/>
            <a:ext cx="941283" cy="369332"/>
          </a:xfrm>
          <a:prstGeom prst="rect">
            <a:avLst/>
          </a:prstGeom>
          <a:noFill/>
          <a:ln>
            <a:solidFill>
              <a:srgbClr val="00B050"/>
            </a:solidFill>
          </a:ln>
        </p:spPr>
        <p:txBody>
          <a:bodyPr wrap="none" rtlCol="0">
            <a:spAutoFit/>
          </a:bodyPr>
          <a:lstStyle/>
          <a:p>
            <a:r>
              <a:rPr lang="en-US" dirty="0" smtClean="0"/>
              <a:t>Ingress</a:t>
            </a:r>
            <a:endParaRPr lang="es-MX" dirty="0"/>
          </a:p>
        </p:txBody>
      </p:sp>
      <p:sp>
        <p:nvSpPr>
          <p:cNvPr id="31" name="CuadroTexto 30"/>
          <p:cNvSpPr txBox="1"/>
          <p:nvPr/>
        </p:nvSpPr>
        <p:spPr>
          <a:xfrm>
            <a:off x="7705265" y="4117946"/>
            <a:ext cx="1018227" cy="369332"/>
          </a:xfrm>
          <a:prstGeom prst="rect">
            <a:avLst/>
          </a:prstGeom>
          <a:noFill/>
          <a:ln>
            <a:solidFill>
              <a:srgbClr val="00B050"/>
            </a:solidFill>
          </a:ln>
        </p:spPr>
        <p:txBody>
          <a:bodyPr wrap="none" rtlCol="0">
            <a:spAutoFit/>
          </a:bodyPr>
          <a:lstStyle/>
          <a:p>
            <a:r>
              <a:rPr lang="en-US" dirty="0" err="1" smtClean="0"/>
              <a:t>Egresss</a:t>
            </a:r>
            <a:endParaRPr lang="en-US" dirty="0" smtClean="0"/>
          </a:p>
        </p:txBody>
      </p:sp>
      <p:sp>
        <p:nvSpPr>
          <p:cNvPr id="32" name="CuadroTexto 31"/>
          <p:cNvSpPr txBox="1"/>
          <p:nvPr/>
        </p:nvSpPr>
        <p:spPr>
          <a:xfrm>
            <a:off x="8817176" y="4112767"/>
            <a:ext cx="941283" cy="369332"/>
          </a:xfrm>
          <a:prstGeom prst="rect">
            <a:avLst/>
          </a:prstGeom>
          <a:noFill/>
          <a:ln>
            <a:solidFill>
              <a:schemeClr val="accent2">
                <a:lumMod val="75000"/>
              </a:schemeClr>
            </a:solidFill>
          </a:ln>
        </p:spPr>
        <p:txBody>
          <a:bodyPr wrap="none" rtlCol="0">
            <a:spAutoFit/>
          </a:bodyPr>
          <a:lstStyle/>
          <a:p>
            <a:r>
              <a:rPr lang="en-US" dirty="0" smtClean="0"/>
              <a:t>Ingress</a:t>
            </a:r>
            <a:endParaRPr lang="es-MX" dirty="0"/>
          </a:p>
        </p:txBody>
      </p:sp>
      <p:sp>
        <p:nvSpPr>
          <p:cNvPr id="33" name="CuadroTexto 32"/>
          <p:cNvSpPr txBox="1"/>
          <p:nvPr/>
        </p:nvSpPr>
        <p:spPr>
          <a:xfrm>
            <a:off x="10762141" y="4482099"/>
            <a:ext cx="902811" cy="369332"/>
          </a:xfrm>
          <a:prstGeom prst="rect">
            <a:avLst/>
          </a:prstGeom>
          <a:noFill/>
          <a:ln>
            <a:solidFill>
              <a:schemeClr val="accent2">
                <a:lumMod val="75000"/>
              </a:schemeClr>
            </a:solidFill>
          </a:ln>
        </p:spPr>
        <p:txBody>
          <a:bodyPr wrap="none" rtlCol="0">
            <a:spAutoFit/>
          </a:bodyPr>
          <a:lstStyle/>
          <a:p>
            <a:r>
              <a:rPr lang="en-US" dirty="0" smtClean="0"/>
              <a:t>Egress</a:t>
            </a:r>
            <a:endParaRPr lang="es-MX" dirty="0"/>
          </a:p>
        </p:txBody>
      </p:sp>
      <p:sp>
        <p:nvSpPr>
          <p:cNvPr id="34" name="CuadroTexto 33"/>
          <p:cNvSpPr txBox="1"/>
          <p:nvPr/>
        </p:nvSpPr>
        <p:spPr>
          <a:xfrm>
            <a:off x="9635233" y="5153901"/>
            <a:ext cx="941283" cy="369332"/>
          </a:xfrm>
          <a:prstGeom prst="rect">
            <a:avLst/>
          </a:prstGeom>
          <a:noFill/>
          <a:ln>
            <a:solidFill>
              <a:srgbClr val="FF0000"/>
            </a:solidFill>
          </a:ln>
        </p:spPr>
        <p:txBody>
          <a:bodyPr wrap="none" rtlCol="0">
            <a:spAutoFit/>
          </a:bodyPr>
          <a:lstStyle/>
          <a:p>
            <a:r>
              <a:rPr lang="en-US" dirty="0" smtClean="0"/>
              <a:t>Ingress</a:t>
            </a:r>
            <a:endParaRPr lang="es-MX" dirty="0"/>
          </a:p>
        </p:txBody>
      </p:sp>
      <p:graphicFrame>
        <p:nvGraphicFramePr>
          <p:cNvPr id="35" name="Tabla 34"/>
          <p:cNvGraphicFramePr>
            <a:graphicFrameLocks noGrp="1"/>
          </p:cNvGraphicFramePr>
          <p:nvPr>
            <p:extLst>
              <p:ext uri="{D42A27DB-BD31-4B8C-83A1-F6EECF244321}">
                <p14:modId xmlns:p14="http://schemas.microsoft.com/office/powerpoint/2010/main" val="1826538813"/>
              </p:ext>
            </p:extLst>
          </p:nvPr>
        </p:nvGraphicFramePr>
        <p:xfrm>
          <a:off x="321072" y="2422542"/>
          <a:ext cx="3410811" cy="1854200"/>
        </p:xfrm>
        <a:graphic>
          <a:graphicData uri="http://schemas.openxmlformats.org/drawingml/2006/table">
            <a:tbl>
              <a:tblPr firstRow="1" bandRow="1">
                <a:tableStyleId>{18603FDC-E32A-4AB5-989C-0864C3EAD2B8}</a:tableStyleId>
              </a:tblPr>
              <a:tblGrid>
                <a:gridCol w="593328">
                  <a:extLst>
                    <a:ext uri="{9D8B030D-6E8A-4147-A177-3AD203B41FA5}">
                      <a16:colId xmlns:a16="http://schemas.microsoft.com/office/drawing/2014/main" val="3568062705"/>
                    </a:ext>
                  </a:extLst>
                </a:gridCol>
                <a:gridCol w="1628384">
                  <a:extLst>
                    <a:ext uri="{9D8B030D-6E8A-4147-A177-3AD203B41FA5}">
                      <a16:colId xmlns:a16="http://schemas.microsoft.com/office/drawing/2014/main" val="2795072678"/>
                    </a:ext>
                  </a:extLst>
                </a:gridCol>
                <a:gridCol w="1189099">
                  <a:extLst>
                    <a:ext uri="{9D8B030D-6E8A-4147-A177-3AD203B41FA5}">
                      <a16:colId xmlns:a16="http://schemas.microsoft.com/office/drawing/2014/main" val="1227006947"/>
                    </a:ext>
                  </a:extLst>
                </a:gridCol>
              </a:tblGrid>
              <a:tr h="370840">
                <a:tc>
                  <a:txBody>
                    <a:bodyPr/>
                    <a:lstStyle/>
                    <a:p>
                      <a:r>
                        <a:rPr lang="en-US" dirty="0" smtClean="0"/>
                        <a:t>1</a:t>
                      </a:r>
                      <a:endParaRPr lang="es-MX" dirty="0"/>
                    </a:p>
                  </a:txBody>
                  <a:tcPr/>
                </a:tc>
                <a:tc>
                  <a:txBody>
                    <a:bodyPr/>
                    <a:lstStyle/>
                    <a:p>
                      <a:r>
                        <a:rPr lang="en-US" dirty="0" smtClean="0"/>
                        <a:t>Ingress</a:t>
                      </a:r>
                      <a:endParaRPr lang="es-MX" dirty="0"/>
                    </a:p>
                  </a:txBody>
                  <a:tcPr>
                    <a:solidFill>
                      <a:srgbClr val="00B050"/>
                    </a:solidFill>
                  </a:tcPr>
                </a:tc>
                <a:tc>
                  <a:txBody>
                    <a:bodyPr/>
                    <a:lstStyle/>
                    <a:p>
                      <a:r>
                        <a:rPr lang="en-US" dirty="0" smtClean="0"/>
                        <a:t>80</a:t>
                      </a:r>
                      <a:endParaRPr lang="es-MX" dirty="0"/>
                    </a:p>
                  </a:txBody>
                  <a:tcPr>
                    <a:solidFill>
                      <a:srgbClr val="00B050"/>
                    </a:solidFill>
                  </a:tcPr>
                </a:tc>
                <a:extLst>
                  <a:ext uri="{0D108BD9-81ED-4DB2-BD59-A6C34878D82A}">
                    <a16:rowId xmlns:a16="http://schemas.microsoft.com/office/drawing/2014/main" val="4204295789"/>
                  </a:ext>
                </a:extLst>
              </a:tr>
              <a:tr h="370840">
                <a:tc>
                  <a:txBody>
                    <a:bodyPr/>
                    <a:lstStyle/>
                    <a:p>
                      <a:r>
                        <a:rPr lang="en-US" dirty="0" smtClean="0"/>
                        <a:t>2</a:t>
                      </a:r>
                      <a:endParaRPr lang="es-MX" dirty="0"/>
                    </a:p>
                  </a:txBody>
                  <a:tcPr/>
                </a:tc>
                <a:tc>
                  <a:txBody>
                    <a:bodyPr/>
                    <a:lstStyle/>
                    <a:p>
                      <a:r>
                        <a:rPr lang="en-US" dirty="0" smtClean="0"/>
                        <a:t>Egress</a:t>
                      </a:r>
                      <a:endParaRPr lang="es-MX" dirty="0"/>
                    </a:p>
                  </a:txBody>
                  <a:tcPr>
                    <a:solidFill>
                      <a:srgbClr val="00B050"/>
                    </a:solidFill>
                  </a:tcPr>
                </a:tc>
                <a:tc>
                  <a:txBody>
                    <a:bodyPr/>
                    <a:lstStyle/>
                    <a:p>
                      <a:r>
                        <a:rPr lang="en-US" dirty="0" smtClean="0"/>
                        <a:t>5000</a:t>
                      </a:r>
                      <a:endParaRPr lang="es-MX" dirty="0"/>
                    </a:p>
                  </a:txBody>
                  <a:tcPr>
                    <a:solidFill>
                      <a:schemeClr val="accent2">
                        <a:lumMod val="50000"/>
                      </a:schemeClr>
                    </a:solidFill>
                  </a:tcPr>
                </a:tc>
                <a:extLst>
                  <a:ext uri="{0D108BD9-81ED-4DB2-BD59-A6C34878D82A}">
                    <a16:rowId xmlns:a16="http://schemas.microsoft.com/office/drawing/2014/main" val="367188077"/>
                  </a:ext>
                </a:extLst>
              </a:tr>
              <a:tr h="370840">
                <a:tc>
                  <a:txBody>
                    <a:bodyPr/>
                    <a:lstStyle/>
                    <a:p>
                      <a:r>
                        <a:rPr lang="en-US" dirty="0" smtClean="0"/>
                        <a:t>3</a:t>
                      </a:r>
                      <a:endParaRPr lang="es-MX" dirty="0"/>
                    </a:p>
                  </a:txBody>
                  <a:tcPr/>
                </a:tc>
                <a:tc>
                  <a:txBody>
                    <a:bodyPr/>
                    <a:lstStyle/>
                    <a:p>
                      <a:r>
                        <a:rPr lang="en-US" dirty="0" smtClean="0"/>
                        <a:t>Ingress</a:t>
                      </a:r>
                      <a:endParaRPr lang="es-MX" dirty="0"/>
                    </a:p>
                  </a:txBody>
                  <a:tcPr>
                    <a:solidFill>
                      <a:schemeClr val="accent2">
                        <a:lumMod val="50000"/>
                      </a:schemeClr>
                    </a:solidFill>
                  </a:tcPr>
                </a:tc>
                <a:tc>
                  <a:txBody>
                    <a:bodyPr/>
                    <a:lstStyle/>
                    <a:p>
                      <a:r>
                        <a:rPr lang="en-US" dirty="0" smtClean="0"/>
                        <a:t>5000</a:t>
                      </a:r>
                      <a:endParaRPr lang="es-MX" dirty="0"/>
                    </a:p>
                  </a:txBody>
                  <a:tcPr>
                    <a:solidFill>
                      <a:schemeClr val="accent2">
                        <a:lumMod val="50000"/>
                      </a:schemeClr>
                    </a:solidFill>
                  </a:tcPr>
                </a:tc>
                <a:extLst>
                  <a:ext uri="{0D108BD9-81ED-4DB2-BD59-A6C34878D82A}">
                    <a16:rowId xmlns:a16="http://schemas.microsoft.com/office/drawing/2014/main" val="1052505779"/>
                  </a:ext>
                </a:extLst>
              </a:tr>
              <a:tr h="370840">
                <a:tc>
                  <a:txBody>
                    <a:bodyPr/>
                    <a:lstStyle/>
                    <a:p>
                      <a:r>
                        <a:rPr lang="en-US" dirty="0" smtClean="0"/>
                        <a:t>4</a:t>
                      </a:r>
                      <a:endParaRPr lang="es-MX" dirty="0"/>
                    </a:p>
                  </a:txBody>
                  <a:tcPr/>
                </a:tc>
                <a:tc>
                  <a:txBody>
                    <a:bodyPr/>
                    <a:lstStyle/>
                    <a:p>
                      <a:r>
                        <a:rPr lang="en-US" dirty="0" smtClean="0"/>
                        <a:t>Egress</a:t>
                      </a:r>
                      <a:endParaRPr lang="es-MX" dirty="0"/>
                    </a:p>
                  </a:txBody>
                  <a:tcPr>
                    <a:solidFill>
                      <a:schemeClr val="accent2">
                        <a:lumMod val="50000"/>
                      </a:schemeClr>
                    </a:solidFill>
                  </a:tcPr>
                </a:tc>
                <a:tc>
                  <a:txBody>
                    <a:bodyPr/>
                    <a:lstStyle/>
                    <a:p>
                      <a:r>
                        <a:rPr lang="en-US" dirty="0" smtClean="0"/>
                        <a:t>3306</a:t>
                      </a:r>
                      <a:endParaRPr lang="es-MX" dirty="0"/>
                    </a:p>
                  </a:txBody>
                  <a:tcPr>
                    <a:solidFill>
                      <a:srgbClr val="FF0000"/>
                    </a:solidFill>
                  </a:tcPr>
                </a:tc>
                <a:extLst>
                  <a:ext uri="{0D108BD9-81ED-4DB2-BD59-A6C34878D82A}">
                    <a16:rowId xmlns:a16="http://schemas.microsoft.com/office/drawing/2014/main" val="68153125"/>
                  </a:ext>
                </a:extLst>
              </a:tr>
              <a:tr h="370840">
                <a:tc>
                  <a:txBody>
                    <a:bodyPr/>
                    <a:lstStyle/>
                    <a:p>
                      <a:r>
                        <a:rPr lang="en-US" dirty="0" smtClean="0"/>
                        <a:t>5</a:t>
                      </a:r>
                      <a:endParaRPr lang="es-MX" dirty="0"/>
                    </a:p>
                  </a:txBody>
                  <a:tcPr/>
                </a:tc>
                <a:tc>
                  <a:txBody>
                    <a:bodyPr/>
                    <a:lstStyle/>
                    <a:p>
                      <a:r>
                        <a:rPr lang="en-US" dirty="0" smtClean="0"/>
                        <a:t>Ingress</a:t>
                      </a:r>
                      <a:endParaRPr lang="es-MX" dirty="0"/>
                    </a:p>
                  </a:txBody>
                  <a:tcPr>
                    <a:solidFill>
                      <a:srgbClr val="FF0000"/>
                    </a:solidFill>
                  </a:tcPr>
                </a:tc>
                <a:tc>
                  <a:txBody>
                    <a:bodyPr/>
                    <a:lstStyle/>
                    <a:p>
                      <a:r>
                        <a:rPr lang="en-US" dirty="0" smtClean="0"/>
                        <a:t>3306</a:t>
                      </a:r>
                      <a:endParaRPr lang="es-MX" dirty="0"/>
                    </a:p>
                  </a:txBody>
                  <a:tcPr>
                    <a:solidFill>
                      <a:srgbClr val="FF0000"/>
                    </a:solidFill>
                  </a:tcPr>
                </a:tc>
                <a:extLst>
                  <a:ext uri="{0D108BD9-81ED-4DB2-BD59-A6C34878D82A}">
                    <a16:rowId xmlns:a16="http://schemas.microsoft.com/office/drawing/2014/main" val="2629610723"/>
                  </a:ext>
                </a:extLst>
              </a:tr>
            </a:tbl>
          </a:graphicData>
        </a:graphic>
      </p:graphicFrame>
    </p:spTree>
    <p:extLst>
      <p:ext uri="{BB962C8B-B14F-4D97-AF65-F5344CB8AC3E}">
        <p14:creationId xmlns:p14="http://schemas.microsoft.com/office/powerpoint/2010/main" val="3918138226"/>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18" grpId="0" animBg="1"/>
      <p:bldP spid="30" grpId="0" animBg="1"/>
      <p:bldP spid="31" grpId="0" animBg="1"/>
      <p:bldP spid="32" grpId="0" animBg="1"/>
      <p:bldP spid="3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Networking Policies</a:t>
            </a:r>
            <a:endParaRPr lang="es-MX" dirty="0"/>
          </a:p>
        </p:txBody>
      </p:sp>
      <p:sp>
        <p:nvSpPr>
          <p:cNvPr id="4" name="Nube 3"/>
          <p:cNvSpPr/>
          <p:nvPr/>
        </p:nvSpPr>
        <p:spPr>
          <a:xfrm>
            <a:off x="3722127" y="1745967"/>
            <a:ext cx="8448979" cy="2290184"/>
          </a:xfrm>
          <a:prstGeom prst="cloud">
            <a:avLst/>
          </a:prstGeom>
          <a:solidFill>
            <a:srgbClr val="C2DAFE">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Rectángulo redondeado 4"/>
          <p:cNvSpPr/>
          <p:nvPr/>
        </p:nvSpPr>
        <p:spPr>
          <a:xfrm>
            <a:off x="68326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6" name="Rectángulo redondeado 5"/>
          <p:cNvSpPr/>
          <p:nvPr/>
        </p:nvSpPr>
        <p:spPr>
          <a:xfrm>
            <a:off x="95250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7" name="Rectángulo redondeado 6"/>
          <p:cNvSpPr/>
          <p:nvPr/>
        </p:nvSpPr>
        <p:spPr>
          <a:xfrm>
            <a:off x="4140200" y="2146300"/>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8" name="Elipse 7"/>
          <p:cNvSpPr/>
          <p:nvPr/>
        </p:nvSpPr>
        <p:spPr>
          <a:xfrm>
            <a:off x="4523874" y="2731168"/>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Elipse 8"/>
          <p:cNvSpPr/>
          <p:nvPr/>
        </p:nvSpPr>
        <p:spPr>
          <a:xfrm>
            <a:off x="5510798" y="2731168"/>
            <a:ext cx="505326" cy="5053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Elipse 9"/>
          <p:cNvSpPr/>
          <p:nvPr/>
        </p:nvSpPr>
        <p:spPr>
          <a:xfrm>
            <a:off x="7830886" y="2737769"/>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Elipse 10"/>
          <p:cNvSpPr/>
          <p:nvPr/>
        </p:nvSpPr>
        <p:spPr>
          <a:xfrm>
            <a:off x="10523287" y="2737769"/>
            <a:ext cx="505326" cy="50532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CuadroTexto 11"/>
          <p:cNvSpPr txBox="1"/>
          <p:nvPr/>
        </p:nvSpPr>
        <p:spPr>
          <a:xfrm>
            <a:off x="4331884" y="5500316"/>
            <a:ext cx="2138214" cy="307777"/>
          </a:xfrm>
          <a:prstGeom prst="rect">
            <a:avLst/>
          </a:prstGeom>
          <a:noFill/>
        </p:spPr>
        <p:txBody>
          <a:bodyPr wrap="none" rtlCol="0">
            <a:spAutoFit/>
          </a:bodyPr>
          <a:lstStyle/>
          <a:p>
            <a:r>
              <a:rPr lang="es-MX" sz="1400" dirty="0" smtClean="0"/>
              <a:t>NODE1	192.168.1.11</a:t>
            </a:r>
          </a:p>
        </p:txBody>
      </p:sp>
      <p:sp>
        <p:nvSpPr>
          <p:cNvPr id="13" name="CuadroTexto 12"/>
          <p:cNvSpPr txBox="1"/>
          <p:nvPr/>
        </p:nvSpPr>
        <p:spPr>
          <a:xfrm>
            <a:off x="7020791" y="5500316"/>
            <a:ext cx="2151551" cy="307777"/>
          </a:xfrm>
          <a:prstGeom prst="rect">
            <a:avLst/>
          </a:prstGeom>
          <a:noFill/>
        </p:spPr>
        <p:txBody>
          <a:bodyPr wrap="none" rtlCol="0">
            <a:spAutoFit/>
          </a:bodyPr>
          <a:lstStyle/>
          <a:p>
            <a:r>
              <a:rPr lang="es-MX" sz="1400" dirty="0" smtClean="0"/>
              <a:t>NODE1	192.168.1.12</a:t>
            </a:r>
          </a:p>
        </p:txBody>
      </p:sp>
      <p:sp>
        <p:nvSpPr>
          <p:cNvPr id="14" name="CuadroTexto 13"/>
          <p:cNvSpPr txBox="1"/>
          <p:nvPr/>
        </p:nvSpPr>
        <p:spPr>
          <a:xfrm>
            <a:off x="9713193" y="5500315"/>
            <a:ext cx="2151551" cy="307777"/>
          </a:xfrm>
          <a:prstGeom prst="rect">
            <a:avLst/>
          </a:prstGeom>
          <a:noFill/>
        </p:spPr>
        <p:txBody>
          <a:bodyPr wrap="none" rtlCol="0">
            <a:spAutoFit/>
          </a:bodyPr>
          <a:lstStyle/>
          <a:p>
            <a:r>
              <a:rPr lang="es-MX" sz="1400" dirty="0" smtClean="0"/>
              <a:t>NODE1	192.168.1.13</a:t>
            </a:r>
          </a:p>
        </p:txBody>
      </p:sp>
      <p:sp>
        <p:nvSpPr>
          <p:cNvPr id="15" name="CuadroTexto 14"/>
          <p:cNvSpPr txBox="1"/>
          <p:nvPr/>
        </p:nvSpPr>
        <p:spPr>
          <a:xfrm>
            <a:off x="450937" y="3331923"/>
            <a:ext cx="3238644" cy="923330"/>
          </a:xfrm>
          <a:prstGeom prst="rect">
            <a:avLst/>
          </a:prstGeom>
          <a:noFill/>
        </p:spPr>
        <p:txBody>
          <a:bodyPr wrap="none" rtlCol="0">
            <a:spAutoFit/>
          </a:bodyPr>
          <a:lstStyle/>
          <a:p>
            <a:r>
              <a:rPr lang="en-US" sz="5400" dirty="0" smtClean="0"/>
              <a:t>“All Allow”</a:t>
            </a:r>
            <a:endParaRPr lang="es-MX" sz="5400" dirty="0"/>
          </a:p>
        </p:txBody>
      </p:sp>
    </p:spTree>
    <p:extLst>
      <p:ext uri="{BB962C8B-B14F-4D97-AF65-F5344CB8AC3E}">
        <p14:creationId xmlns:p14="http://schemas.microsoft.com/office/powerpoint/2010/main" val="71864299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P spid="9" grpId="0" animBg="1"/>
      <p:bldP spid="10" grpId="0" animBg="1"/>
      <p:bldP spid="11" grpId="0" animBg="1"/>
      <p:bldP spid="1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Conector recto 10"/>
          <p:cNvCxnSpPr/>
          <p:nvPr/>
        </p:nvCxnSpPr>
        <p:spPr>
          <a:xfrm flipV="1">
            <a:off x="6851737" y="3970751"/>
            <a:ext cx="3544866" cy="37578"/>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3" name="Conector recto 12"/>
          <p:cNvCxnSpPr/>
          <p:nvPr/>
        </p:nvCxnSpPr>
        <p:spPr>
          <a:xfrm flipH="1">
            <a:off x="8354860" y="3983277"/>
            <a:ext cx="2004165" cy="1553227"/>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flipH="1" flipV="1">
            <a:off x="6851737" y="4008329"/>
            <a:ext cx="1503123" cy="1528175"/>
          </a:xfrm>
          <a:prstGeom prst="line">
            <a:avLst/>
          </a:prstGeom>
          <a:ln>
            <a:prstDash val="dashDot"/>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r>
              <a:rPr lang="en-US" dirty="0" smtClean="0"/>
              <a:t>5.- k8s Networking – Networking Policies</a:t>
            </a:r>
            <a:endParaRPr lang="es-MX" dirty="0"/>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0214" y="4920119"/>
            <a:ext cx="1307925" cy="1307925"/>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086" y="3272160"/>
            <a:ext cx="1571495" cy="1571495"/>
          </a:xfrm>
          <a:prstGeom prst="rect">
            <a:avLst/>
          </a:prstGeom>
        </p:spPr>
      </p:pic>
      <p:sp>
        <p:nvSpPr>
          <p:cNvPr id="7" name="Rectángulo 6"/>
          <p:cNvSpPr/>
          <p:nvPr/>
        </p:nvSpPr>
        <p:spPr>
          <a:xfrm>
            <a:off x="6512682" y="2679839"/>
            <a:ext cx="626301" cy="388307"/>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80</a:t>
            </a:r>
            <a:endParaRPr lang="es-MX" dirty="0"/>
          </a:p>
        </p:txBody>
      </p:sp>
      <p:sp>
        <p:nvSpPr>
          <p:cNvPr id="8" name="Rectángulo 7"/>
          <p:cNvSpPr/>
          <p:nvPr/>
        </p:nvSpPr>
        <p:spPr>
          <a:xfrm>
            <a:off x="9216574" y="3136726"/>
            <a:ext cx="679275" cy="38830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5000</a:t>
            </a:r>
            <a:endParaRPr lang="es-MX" dirty="0"/>
          </a:p>
        </p:txBody>
      </p:sp>
      <p:sp>
        <p:nvSpPr>
          <p:cNvPr id="9" name="Rectángulo 8"/>
          <p:cNvSpPr/>
          <p:nvPr/>
        </p:nvSpPr>
        <p:spPr>
          <a:xfrm>
            <a:off x="8994446" y="5633516"/>
            <a:ext cx="679275" cy="3883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3306</a:t>
            </a:r>
            <a:endParaRPr lang="es-MX" dirty="0"/>
          </a:p>
        </p:txBody>
      </p:sp>
      <p:pic>
        <p:nvPicPr>
          <p:cNvPr id="4" name="Imagen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9961" y="3424822"/>
            <a:ext cx="1266173" cy="1266173"/>
          </a:xfrm>
          <a:prstGeom prst="rect">
            <a:avLst/>
          </a:prstGeom>
        </p:spPr>
      </p:pic>
      <p:pic>
        <p:nvPicPr>
          <p:cNvPr id="16" name="Imagen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8769" y="1319793"/>
            <a:ext cx="1102749" cy="1102749"/>
          </a:xfrm>
          <a:prstGeom prst="rect">
            <a:avLst/>
          </a:prstGeom>
        </p:spPr>
      </p:pic>
      <p:sp>
        <p:nvSpPr>
          <p:cNvPr id="17" name="Pentágono regular 16"/>
          <p:cNvSpPr/>
          <p:nvPr/>
        </p:nvSpPr>
        <p:spPr>
          <a:xfrm>
            <a:off x="7225162" y="4545348"/>
            <a:ext cx="2374203" cy="2141951"/>
          </a:xfrm>
          <a:prstGeom prst="pentagon">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smtClean="0">
                <a:solidFill>
                  <a:srgbClr val="7030A0"/>
                </a:solidFill>
              </a:rPr>
              <a:t>Network Policy</a:t>
            </a:r>
            <a:endParaRPr lang="es-MX" dirty="0">
              <a:solidFill>
                <a:srgbClr val="7030A0"/>
              </a:solidFill>
            </a:endParaRPr>
          </a:p>
        </p:txBody>
      </p:sp>
      <p:sp>
        <p:nvSpPr>
          <p:cNvPr id="18" name="CuadroTexto 17"/>
          <p:cNvSpPr txBox="1"/>
          <p:nvPr/>
        </p:nvSpPr>
        <p:spPr>
          <a:xfrm>
            <a:off x="5801013" y="4869058"/>
            <a:ext cx="1349793" cy="1384995"/>
          </a:xfrm>
          <a:prstGeom prst="rect">
            <a:avLst/>
          </a:prstGeom>
          <a:noFill/>
        </p:spPr>
        <p:txBody>
          <a:bodyPr wrap="none" rtlCol="0">
            <a:spAutoFit/>
          </a:bodyPr>
          <a:lstStyle/>
          <a:p>
            <a:pPr algn="ctr"/>
            <a:r>
              <a:rPr lang="en-US" sz="1400" dirty="0"/>
              <a:t>Allow </a:t>
            </a:r>
            <a:endParaRPr lang="en-US" sz="1400" dirty="0" smtClean="0"/>
          </a:p>
          <a:p>
            <a:pPr algn="ctr"/>
            <a:r>
              <a:rPr lang="en-US" sz="1400" dirty="0" smtClean="0"/>
              <a:t>Ingress</a:t>
            </a:r>
            <a:endParaRPr lang="en-US" sz="1400" dirty="0"/>
          </a:p>
          <a:p>
            <a:pPr algn="ctr"/>
            <a:r>
              <a:rPr lang="en-US" sz="1400" dirty="0"/>
              <a:t>Traffic </a:t>
            </a:r>
            <a:endParaRPr lang="en-US" sz="1400" dirty="0" smtClean="0"/>
          </a:p>
          <a:p>
            <a:pPr algn="ctr"/>
            <a:r>
              <a:rPr lang="en-US" sz="1400" dirty="0" smtClean="0"/>
              <a:t>From API Pod </a:t>
            </a:r>
          </a:p>
          <a:p>
            <a:pPr algn="ctr"/>
            <a:r>
              <a:rPr lang="en-US" sz="1400" dirty="0" smtClean="0"/>
              <a:t>on </a:t>
            </a:r>
          </a:p>
          <a:p>
            <a:pPr algn="ctr"/>
            <a:r>
              <a:rPr lang="en-US" sz="1400" dirty="0" smtClean="0"/>
              <a:t>Port </a:t>
            </a:r>
            <a:r>
              <a:rPr lang="en-US" sz="1400" dirty="0"/>
              <a:t>3306</a:t>
            </a:r>
            <a:endParaRPr lang="es-MX" sz="1400" dirty="0"/>
          </a:p>
        </p:txBody>
      </p:sp>
      <p:pic>
        <p:nvPicPr>
          <p:cNvPr id="19" name="Imagen 18"/>
          <p:cNvPicPr>
            <a:picLocks noChangeAspect="1"/>
          </p:cNvPicPr>
          <p:nvPr/>
        </p:nvPicPr>
        <p:blipFill>
          <a:blip r:embed="rId6"/>
          <a:stretch>
            <a:fillRect/>
          </a:stretch>
        </p:blipFill>
        <p:spPr>
          <a:xfrm>
            <a:off x="152561" y="1989148"/>
            <a:ext cx="5588891" cy="4653223"/>
          </a:xfrm>
          <a:prstGeom prst="rect">
            <a:avLst/>
          </a:prstGeom>
        </p:spPr>
      </p:pic>
      <p:pic>
        <p:nvPicPr>
          <p:cNvPr id="20" name="Imagen 19"/>
          <p:cNvPicPr>
            <a:picLocks noChangeAspect="1"/>
          </p:cNvPicPr>
          <p:nvPr/>
        </p:nvPicPr>
        <p:blipFill>
          <a:blip r:embed="rId7"/>
          <a:stretch>
            <a:fillRect/>
          </a:stretch>
        </p:blipFill>
        <p:spPr>
          <a:xfrm>
            <a:off x="9445279" y="6156596"/>
            <a:ext cx="1438275" cy="485775"/>
          </a:xfrm>
          <a:prstGeom prst="rect">
            <a:avLst/>
          </a:prstGeom>
        </p:spPr>
      </p:pic>
      <p:pic>
        <p:nvPicPr>
          <p:cNvPr id="21" name="Imagen 20"/>
          <p:cNvPicPr>
            <a:picLocks noChangeAspect="1"/>
          </p:cNvPicPr>
          <p:nvPr/>
        </p:nvPicPr>
        <p:blipFill rotWithShape="1">
          <a:blip r:embed="rId8"/>
          <a:srcRect r="2361"/>
          <a:stretch/>
        </p:blipFill>
        <p:spPr>
          <a:xfrm>
            <a:off x="403692" y="3925866"/>
            <a:ext cx="2948783" cy="2630590"/>
          </a:xfrm>
          <a:prstGeom prst="rect">
            <a:avLst/>
          </a:prstGeom>
        </p:spPr>
      </p:pic>
      <p:sp>
        <p:nvSpPr>
          <p:cNvPr id="22" name="Llamada con línea 1 21"/>
          <p:cNvSpPr/>
          <p:nvPr/>
        </p:nvSpPr>
        <p:spPr>
          <a:xfrm>
            <a:off x="600859" y="4171430"/>
            <a:ext cx="993420" cy="240084"/>
          </a:xfrm>
          <a:prstGeom prst="borderCallout1">
            <a:avLst>
              <a:gd name="adj1" fmla="val 106251"/>
              <a:gd name="adj2" fmla="val 100104"/>
              <a:gd name="adj3" fmla="val 707683"/>
              <a:gd name="adj4" fmla="val 55429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3" name="Llamada con línea 1 22"/>
          <p:cNvSpPr/>
          <p:nvPr/>
        </p:nvSpPr>
        <p:spPr>
          <a:xfrm>
            <a:off x="690629" y="4674561"/>
            <a:ext cx="2344454" cy="899264"/>
          </a:xfrm>
          <a:prstGeom prst="borderCallout1">
            <a:avLst>
              <a:gd name="adj1" fmla="val 106251"/>
              <a:gd name="adj2" fmla="val 100104"/>
              <a:gd name="adj3" fmla="val 179766"/>
              <a:gd name="adj4" fmla="val 218760"/>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4" name="Llamada con línea 1 23"/>
          <p:cNvSpPr/>
          <p:nvPr/>
        </p:nvSpPr>
        <p:spPr>
          <a:xfrm>
            <a:off x="690628" y="5646892"/>
            <a:ext cx="1818361" cy="675628"/>
          </a:xfrm>
          <a:prstGeom prst="borderCallout1">
            <a:avLst>
              <a:gd name="adj1" fmla="val 106251"/>
              <a:gd name="adj2" fmla="val 100104"/>
              <a:gd name="adj3" fmla="val 160758"/>
              <a:gd name="adj4" fmla="val 2918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25" name="Imagen 24"/>
          <p:cNvPicPr>
            <a:picLocks noChangeAspect="1"/>
          </p:cNvPicPr>
          <p:nvPr/>
        </p:nvPicPr>
        <p:blipFill>
          <a:blip r:embed="rId9"/>
          <a:stretch>
            <a:fillRect/>
          </a:stretch>
        </p:blipFill>
        <p:spPr>
          <a:xfrm>
            <a:off x="403692" y="3247011"/>
            <a:ext cx="2205412" cy="723740"/>
          </a:xfrm>
          <a:prstGeom prst="rect">
            <a:avLst/>
          </a:prstGeom>
        </p:spPr>
      </p:pic>
      <p:sp>
        <p:nvSpPr>
          <p:cNvPr id="26" name="Disco magnético 25"/>
          <p:cNvSpPr/>
          <p:nvPr/>
        </p:nvSpPr>
        <p:spPr>
          <a:xfrm>
            <a:off x="9886503" y="4888173"/>
            <a:ext cx="709913" cy="1002825"/>
          </a:xfrm>
          <a:prstGeom prst="flowChartMagneticDisk">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7" name="CuadroTexto 26"/>
          <p:cNvSpPr txBox="1"/>
          <p:nvPr/>
        </p:nvSpPr>
        <p:spPr>
          <a:xfrm>
            <a:off x="10648940" y="4686467"/>
            <a:ext cx="1531188" cy="1200329"/>
          </a:xfrm>
          <a:prstGeom prst="rect">
            <a:avLst/>
          </a:prstGeom>
          <a:noFill/>
        </p:spPr>
        <p:txBody>
          <a:bodyPr wrap="none" rtlCol="0">
            <a:spAutoFit/>
          </a:bodyPr>
          <a:lstStyle/>
          <a:p>
            <a:r>
              <a:rPr lang="en-US" dirty="0" smtClean="0"/>
              <a:t>Backup</a:t>
            </a:r>
          </a:p>
          <a:p>
            <a:r>
              <a:rPr lang="en-US" dirty="0" err="1" smtClean="0"/>
              <a:t>Serever</a:t>
            </a:r>
            <a:endParaRPr lang="en-US" dirty="0" smtClean="0"/>
          </a:p>
          <a:p>
            <a:r>
              <a:rPr lang="en-US" dirty="0" smtClean="0"/>
              <a:t>192.168.5.10</a:t>
            </a:r>
          </a:p>
          <a:p>
            <a:r>
              <a:rPr lang="en-US" dirty="0" err="1" smtClean="0"/>
              <a:t>PortÑ</a:t>
            </a:r>
            <a:r>
              <a:rPr lang="en-US" dirty="0" smtClean="0"/>
              <a:t> 80</a:t>
            </a:r>
            <a:endParaRPr lang="es-MX" dirty="0"/>
          </a:p>
        </p:txBody>
      </p:sp>
    </p:spTree>
    <p:extLst>
      <p:ext uri="{BB962C8B-B14F-4D97-AF65-F5344CB8AC3E}">
        <p14:creationId xmlns:p14="http://schemas.microsoft.com/office/powerpoint/2010/main" val="241054878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xit" presetSubtype="0" fill="hold" grpId="1" nodeType="clickEffect">
                                  <p:stCondLst>
                                    <p:cond delay="0"/>
                                  </p:stCondLst>
                                  <p:childTnLst>
                                    <p:animEffect transition="out" filter="fade">
                                      <p:cBhvr>
                                        <p:cTn id="68" dur="500"/>
                                        <p:tgtEl>
                                          <p:spTgt spid="22"/>
                                        </p:tgtEl>
                                      </p:cBhvr>
                                    </p:animEffect>
                                    <p:set>
                                      <p:cBhvr>
                                        <p:cTn id="69" dur="1" fill="hold">
                                          <p:stCondLst>
                                            <p:cond delay="499"/>
                                          </p:stCondLst>
                                        </p:cTn>
                                        <p:tgtEl>
                                          <p:spTgt spid="22"/>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3"/>
                                        </p:tgtEl>
                                      </p:cBhvr>
                                    </p:animEffect>
                                    <p:set>
                                      <p:cBhvr>
                                        <p:cTn id="72" dur="1" fill="hold">
                                          <p:stCondLst>
                                            <p:cond delay="499"/>
                                          </p:stCondLst>
                                        </p:cTn>
                                        <p:tgtEl>
                                          <p:spTgt spid="23"/>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4"/>
                                        </p:tgtEl>
                                      </p:cBhvr>
                                    </p:animEffect>
                                    <p:set>
                                      <p:cBhvr>
                                        <p:cTn id="75" dur="1" fill="hold">
                                          <p:stCondLst>
                                            <p:cond delay="499"/>
                                          </p:stCondLst>
                                        </p:cTn>
                                        <p:tgtEl>
                                          <p:spTgt spid="2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2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7" grpId="0" animBg="1"/>
      <p:bldP spid="18" grpId="0"/>
      <p:bldP spid="22" grpId="0" animBg="1"/>
      <p:bldP spid="22" grpId="1" animBg="1"/>
      <p:bldP spid="23" grpId="0" animBg="1"/>
      <p:bldP spid="23" grpId="1" animBg="1"/>
      <p:bldP spid="24" grpId="0" animBg="1"/>
      <p:bldP spid="24" grpId="1" animBg="1"/>
      <p:bldP spid="26" grpId="0" animBg="1"/>
      <p:bldP spid="2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DNS in Kubernetes</a:t>
            </a:r>
            <a:endParaRPr lang="es-MX" dirty="0"/>
          </a:p>
        </p:txBody>
      </p:sp>
      <p:sp>
        <p:nvSpPr>
          <p:cNvPr id="4" name="Rectángulo redondeado 3"/>
          <p:cNvSpPr/>
          <p:nvPr/>
        </p:nvSpPr>
        <p:spPr>
          <a:xfrm>
            <a:off x="9163052" y="2096195"/>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a:solidFill>
                <a:srgbClr val="00B0F0"/>
              </a:solidFill>
            </a:endParaRPr>
          </a:p>
        </p:txBody>
      </p:sp>
      <p:sp>
        <p:nvSpPr>
          <p:cNvPr id="5" name="Rectángulo redondeado 4"/>
          <p:cNvSpPr/>
          <p:nvPr/>
        </p:nvSpPr>
        <p:spPr>
          <a:xfrm>
            <a:off x="6470652" y="2096195"/>
            <a:ext cx="2501900" cy="3695700"/>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endParaRPr lang="es-MX" dirty="0" smtClean="0">
              <a:solidFill>
                <a:srgbClr val="00B0F0"/>
              </a:solidFill>
            </a:endParaRPr>
          </a:p>
        </p:txBody>
      </p:sp>
      <p:sp>
        <p:nvSpPr>
          <p:cNvPr id="6" name="Elipse 5"/>
          <p:cNvSpPr/>
          <p:nvPr/>
        </p:nvSpPr>
        <p:spPr>
          <a:xfrm>
            <a:off x="7468939" y="2687664"/>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7" name="Elipse 6"/>
          <p:cNvSpPr/>
          <p:nvPr/>
        </p:nvSpPr>
        <p:spPr>
          <a:xfrm>
            <a:off x="10637327" y="2687664"/>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Triángulo isósceles 7"/>
          <p:cNvSpPr/>
          <p:nvPr/>
        </p:nvSpPr>
        <p:spPr>
          <a:xfrm rot="16200000">
            <a:off x="9602626" y="2687664"/>
            <a:ext cx="626301" cy="505326"/>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p:cNvSpPr/>
          <p:nvPr/>
        </p:nvSpPr>
        <p:spPr>
          <a:xfrm>
            <a:off x="6470652" y="1522440"/>
            <a:ext cx="5194300" cy="469197"/>
          </a:xfrm>
          <a:prstGeom prst="roundRect">
            <a:avLst/>
          </a:prstGeom>
          <a:solidFill>
            <a:srgbClr val="02CA3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B050"/>
                </a:solidFill>
              </a:rPr>
              <a:t>kube-dns</a:t>
            </a:r>
            <a:endParaRPr lang="es-MX" dirty="0">
              <a:solidFill>
                <a:srgbClr val="00B050"/>
              </a:solidFill>
            </a:endParaRPr>
          </a:p>
        </p:txBody>
      </p:sp>
      <p:graphicFrame>
        <p:nvGraphicFramePr>
          <p:cNvPr id="10" name="Tabla 9"/>
          <p:cNvGraphicFramePr>
            <a:graphicFrameLocks noGrp="1"/>
          </p:cNvGraphicFramePr>
          <p:nvPr>
            <p:extLst>
              <p:ext uri="{D42A27DB-BD31-4B8C-83A1-F6EECF244321}">
                <p14:modId xmlns:p14="http://schemas.microsoft.com/office/powerpoint/2010/main" val="2724308059"/>
              </p:ext>
            </p:extLst>
          </p:nvPr>
        </p:nvGraphicFramePr>
        <p:xfrm>
          <a:off x="609601" y="1522440"/>
          <a:ext cx="5127405" cy="741680"/>
        </p:xfrm>
        <a:graphic>
          <a:graphicData uri="http://schemas.openxmlformats.org/drawingml/2006/table">
            <a:tbl>
              <a:tblPr firstRow="1" bandRow="1">
                <a:tableStyleId>{5C22544A-7EE6-4342-B048-85BDC9FD1C3A}</a:tableStyleId>
              </a:tblPr>
              <a:tblGrid>
                <a:gridCol w="1025481">
                  <a:extLst>
                    <a:ext uri="{9D8B030D-6E8A-4147-A177-3AD203B41FA5}">
                      <a16:colId xmlns:a16="http://schemas.microsoft.com/office/drawing/2014/main" val="2574354542"/>
                    </a:ext>
                  </a:extLst>
                </a:gridCol>
                <a:gridCol w="1025481">
                  <a:extLst>
                    <a:ext uri="{9D8B030D-6E8A-4147-A177-3AD203B41FA5}">
                      <a16:colId xmlns:a16="http://schemas.microsoft.com/office/drawing/2014/main" val="564862811"/>
                    </a:ext>
                  </a:extLst>
                </a:gridCol>
                <a:gridCol w="721551">
                  <a:extLst>
                    <a:ext uri="{9D8B030D-6E8A-4147-A177-3AD203B41FA5}">
                      <a16:colId xmlns:a16="http://schemas.microsoft.com/office/drawing/2014/main" val="3972122780"/>
                    </a:ext>
                  </a:extLst>
                </a:gridCol>
                <a:gridCol w="1027134">
                  <a:extLst>
                    <a:ext uri="{9D8B030D-6E8A-4147-A177-3AD203B41FA5}">
                      <a16:colId xmlns:a16="http://schemas.microsoft.com/office/drawing/2014/main" val="4056874179"/>
                    </a:ext>
                  </a:extLst>
                </a:gridCol>
                <a:gridCol w="1327758">
                  <a:extLst>
                    <a:ext uri="{9D8B030D-6E8A-4147-A177-3AD203B41FA5}">
                      <a16:colId xmlns:a16="http://schemas.microsoft.com/office/drawing/2014/main" val="1744127077"/>
                    </a:ext>
                  </a:extLst>
                </a:gridCol>
              </a:tblGrid>
              <a:tr h="370840">
                <a:tc>
                  <a:txBody>
                    <a:bodyPr/>
                    <a:lstStyle/>
                    <a:p>
                      <a:r>
                        <a:rPr lang="en-US" sz="1200" dirty="0" err="1" smtClean="0"/>
                        <a:t>Hostiname</a:t>
                      </a:r>
                      <a:endParaRPr lang="es-MX" sz="1200" dirty="0"/>
                    </a:p>
                  </a:txBody>
                  <a:tcPr/>
                </a:tc>
                <a:tc>
                  <a:txBody>
                    <a:bodyPr/>
                    <a:lstStyle/>
                    <a:p>
                      <a:r>
                        <a:rPr lang="en-US" sz="1200" dirty="0" smtClean="0"/>
                        <a:t>Namespace</a:t>
                      </a:r>
                      <a:endParaRPr lang="es-MX" sz="1200" dirty="0"/>
                    </a:p>
                  </a:txBody>
                  <a:tcPr/>
                </a:tc>
                <a:tc>
                  <a:txBody>
                    <a:bodyPr/>
                    <a:lstStyle/>
                    <a:p>
                      <a:r>
                        <a:rPr lang="en-US" sz="1200" dirty="0" smtClean="0"/>
                        <a:t>Type</a:t>
                      </a:r>
                      <a:endParaRPr lang="es-MX" sz="1200" dirty="0"/>
                    </a:p>
                  </a:txBody>
                  <a:tcPr/>
                </a:tc>
                <a:tc>
                  <a:txBody>
                    <a:bodyPr/>
                    <a:lstStyle/>
                    <a:p>
                      <a:r>
                        <a:rPr lang="en-US" sz="1200" dirty="0" smtClean="0"/>
                        <a:t>Root</a:t>
                      </a:r>
                      <a:endParaRPr lang="es-MX" sz="1200" dirty="0"/>
                    </a:p>
                  </a:txBody>
                  <a:tcPr/>
                </a:tc>
                <a:tc>
                  <a:txBody>
                    <a:bodyPr/>
                    <a:lstStyle/>
                    <a:p>
                      <a:r>
                        <a:rPr lang="en-US" sz="1200" dirty="0" smtClean="0"/>
                        <a:t>IP Address</a:t>
                      </a:r>
                      <a:endParaRPr lang="es-MX" sz="1200" dirty="0"/>
                    </a:p>
                  </a:txBody>
                  <a:tcPr/>
                </a:tc>
                <a:extLst>
                  <a:ext uri="{0D108BD9-81ED-4DB2-BD59-A6C34878D82A}">
                    <a16:rowId xmlns:a16="http://schemas.microsoft.com/office/drawing/2014/main" val="2551382278"/>
                  </a:ext>
                </a:extLst>
              </a:tr>
              <a:tr h="370840">
                <a:tc>
                  <a:txBody>
                    <a:bodyPr/>
                    <a:lstStyle/>
                    <a:p>
                      <a:r>
                        <a:rPr lang="en-US" sz="1200" dirty="0" smtClean="0"/>
                        <a:t>web-service</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svc</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10.107.37.188</a:t>
                      </a:r>
                      <a:endParaRPr lang="es-MX" sz="1200" dirty="0"/>
                    </a:p>
                  </a:txBody>
                  <a:tcPr/>
                </a:tc>
                <a:extLst>
                  <a:ext uri="{0D108BD9-81ED-4DB2-BD59-A6C34878D82A}">
                    <a16:rowId xmlns:a16="http://schemas.microsoft.com/office/drawing/2014/main" val="397521266"/>
                  </a:ext>
                </a:extLst>
              </a:tr>
            </a:tbl>
          </a:graphicData>
        </a:graphic>
      </p:graphicFrame>
      <p:sp>
        <p:nvSpPr>
          <p:cNvPr id="12" name="CuadroTexto 11"/>
          <p:cNvSpPr txBox="1"/>
          <p:nvPr/>
        </p:nvSpPr>
        <p:spPr>
          <a:xfrm>
            <a:off x="7296645" y="3253478"/>
            <a:ext cx="849913" cy="430887"/>
          </a:xfrm>
          <a:prstGeom prst="rect">
            <a:avLst/>
          </a:prstGeom>
          <a:noFill/>
        </p:spPr>
        <p:txBody>
          <a:bodyPr wrap="none" rtlCol="0">
            <a:spAutoFit/>
          </a:bodyPr>
          <a:lstStyle/>
          <a:p>
            <a:r>
              <a:rPr lang="en-US" sz="1100" dirty="0" smtClean="0"/>
              <a:t>10.244.1.5</a:t>
            </a:r>
          </a:p>
          <a:p>
            <a:pPr algn="ctr"/>
            <a:r>
              <a:rPr lang="en-US" sz="1100" dirty="0" smtClean="0"/>
              <a:t>test</a:t>
            </a:r>
            <a:endParaRPr lang="es-MX" sz="1100" dirty="0"/>
          </a:p>
        </p:txBody>
      </p:sp>
      <p:sp>
        <p:nvSpPr>
          <p:cNvPr id="13" name="CuadroTexto 12"/>
          <p:cNvSpPr txBox="1"/>
          <p:nvPr/>
        </p:nvSpPr>
        <p:spPr>
          <a:xfrm>
            <a:off x="9372999" y="3253478"/>
            <a:ext cx="1085554" cy="430887"/>
          </a:xfrm>
          <a:prstGeom prst="rect">
            <a:avLst/>
          </a:prstGeom>
          <a:noFill/>
        </p:spPr>
        <p:txBody>
          <a:bodyPr wrap="none" rtlCol="0">
            <a:spAutoFit/>
          </a:bodyPr>
          <a:lstStyle/>
          <a:p>
            <a:r>
              <a:rPr lang="en-US" sz="1100" dirty="0" smtClean="0"/>
              <a:t>10.107.37.188</a:t>
            </a:r>
          </a:p>
          <a:p>
            <a:pPr algn="ctr"/>
            <a:r>
              <a:rPr lang="en-US" sz="1100" dirty="0" smtClean="0"/>
              <a:t>web-service</a:t>
            </a:r>
            <a:endParaRPr lang="es-MX" sz="1100" dirty="0"/>
          </a:p>
        </p:txBody>
      </p:sp>
      <p:sp>
        <p:nvSpPr>
          <p:cNvPr id="14" name="CuadroTexto 13"/>
          <p:cNvSpPr txBox="1"/>
          <p:nvPr/>
        </p:nvSpPr>
        <p:spPr>
          <a:xfrm>
            <a:off x="10465033" y="3253478"/>
            <a:ext cx="849913" cy="430887"/>
          </a:xfrm>
          <a:prstGeom prst="rect">
            <a:avLst/>
          </a:prstGeom>
          <a:noFill/>
        </p:spPr>
        <p:txBody>
          <a:bodyPr wrap="none" rtlCol="0">
            <a:spAutoFit/>
          </a:bodyPr>
          <a:lstStyle/>
          <a:p>
            <a:r>
              <a:rPr lang="en-US" sz="1100" dirty="0" smtClean="0"/>
              <a:t>10.244.2.5</a:t>
            </a:r>
          </a:p>
          <a:p>
            <a:pPr algn="ctr"/>
            <a:r>
              <a:rPr lang="en-US" sz="1100" dirty="0" smtClean="0"/>
              <a:t>web</a:t>
            </a:r>
            <a:endParaRPr lang="es-MX" sz="1100" dirty="0"/>
          </a:p>
        </p:txBody>
      </p:sp>
      <p:grpSp>
        <p:nvGrpSpPr>
          <p:cNvPr id="22" name="Grupo 21"/>
          <p:cNvGrpSpPr/>
          <p:nvPr/>
        </p:nvGrpSpPr>
        <p:grpSpPr>
          <a:xfrm>
            <a:off x="6800636" y="1227012"/>
            <a:ext cx="4534332" cy="2921304"/>
            <a:chOff x="6800636" y="1227012"/>
            <a:chExt cx="4534332" cy="2921304"/>
          </a:xfrm>
        </p:grpSpPr>
        <p:grpSp>
          <p:nvGrpSpPr>
            <p:cNvPr id="18" name="Grupo 17"/>
            <p:cNvGrpSpPr/>
            <p:nvPr/>
          </p:nvGrpSpPr>
          <p:grpSpPr>
            <a:xfrm>
              <a:off x="6800636" y="1227012"/>
              <a:ext cx="4534332" cy="2921304"/>
              <a:chOff x="800100" y="939496"/>
              <a:chExt cx="2401712" cy="2921304"/>
            </a:xfrm>
          </p:grpSpPr>
          <p:sp>
            <p:nvSpPr>
              <p:cNvPr id="20" name="Rectángulo 19"/>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Triángulo isósceles 20"/>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19" name="CuadroTexto 18"/>
            <p:cNvSpPr txBox="1"/>
            <p:nvPr/>
          </p:nvSpPr>
          <p:spPr>
            <a:xfrm>
              <a:off x="8629220" y="2019290"/>
              <a:ext cx="877163" cy="369332"/>
            </a:xfrm>
            <a:prstGeom prst="rect">
              <a:avLst/>
            </a:prstGeom>
            <a:noFill/>
          </p:spPr>
          <p:txBody>
            <a:bodyPr wrap="none" rtlCol="0">
              <a:spAutoFit/>
            </a:bodyPr>
            <a:lstStyle/>
            <a:p>
              <a:r>
                <a:rPr lang="es-MX" dirty="0" smtClean="0"/>
                <a:t>default</a:t>
              </a:r>
              <a:endParaRPr lang="es-MX" dirty="0"/>
            </a:p>
          </p:txBody>
        </p:sp>
      </p:grpSp>
      <p:grpSp>
        <p:nvGrpSpPr>
          <p:cNvPr id="64" name="Grupo 63"/>
          <p:cNvGrpSpPr/>
          <p:nvPr/>
        </p:nvGrpSpPr>
        <p:grpSpPr>
          <a:xfrm>
            <a:off x="6521138" y="1395543"/>
            <a:ext cx="2401712" cy="2921304"/>
            <a:chOff x="6521138" y="1395543"/>
            <a:chExt cx="2401712" cy="2921304"/>
          </a:xfrm>
        </p:grpSpPr>
        <p:grpSp>
          <p:nvGrpSpPr>
            <p:cNvPr id="26" name="Grupo 25"/>
            <p:cNvGrpSpPr/>
            <p:nvPr/>
          </p:nvGrpSpPr>
          <p:grpSpPr>
            <a:xfrm>
              <a:off x="6521138" y="1395543"/>
              <a:ext cx="2401712" cy="2921304"/>
              <a:chOff x="800100" y="939496"/>
              <a:chExt cx="2401712" cy="2921304"/>
            </a:xfrm>
          </p:grpSpPr>
          <p:sp>
            <p:nvSpPr>
              <p:cNvPr id="28" name="Rectángulo 27"/>
              <p:cNvSpPr/>
              <p:nvPr/>
            </p:nvSpPr>
            <p:spPr>
              <a:xfrm>
                <a:off x="800100" y="2171396"/>
                <a:ext cx="2401712" cy="1689404"/>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9" name="Triángulo isósceles 28"/>
              <p:cNvSpPr/>
              <p:nvPr/>
            </p:nvSpPr>
            <p:spPr>
              <a:xfrm>
                <a:off x="800100" y="939496"/>
                <a:ext cx="2401712" cy="1231900"/>
              </a:xfrm>
              <a:prstGeom prst="triangl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27" name="CuadroTexto 26"/>
            <p:cNvSpPr txBox="1"/>
            <p:nvPr/>
          </p:nvSpPr>
          <p:spPr>
            <a:xfrm>
              <a:off x="7288233" y="2129760"/>
              <a:ext cx="877163" cy="369332"/>
            </a:xfrm>
            <a:prstGeom prst="rect">
              <a:avLst/>
            </a:prstGeom>
            <a:noFill/>
          </p:spPr>
          <p:txBody>
            <a:bodyPr wrap="none" rtlCol="0">
              <a:spAutoFit/>
            </a:bodyPr>
            <a:lstStyle/>
            <a:p>
              <a:r>
                <a:rPr lang="es-MX" dirty="0" smtClean="0"/>
                <a:t>default</a:t>
              </a:r>
              <a:endParaRPr lang="es-MX" dirty="0"/>
            </a:p>
          </p:txBody>
        </p:sp>
      </p:grpSp>
      <p:grpSp>
        <p:nvGrpSpPr>
          <p:cNvPr id="37" name="Grupo 36"/>
          <p:cNvGrpSpPr/>
          <p:nvPr/>
        </p:nvGrpSpPr>
        <p:grpSpPr>
          <a:xfrm>
            <a:off x="9212754" y="1393753"/>
            <a:ext cx="2401712" cy="2921304"/>
            <a:chOff x="9212754" y="1393753"/>
            <a:chExt cx="2401712" cy="2921304"/>
          </a:xfrm>
        </p:grpSpPr>
        <p:grpSp>
          <p:nvGrpSpPr>
            <p:cNvPr id="33" name="Grupo 32"/>
            <p:cNvGrpSpPr/>
            <p:nvPr/>
          </p:nvGrpSpPr>
          <p:grpSpPr>
            <a:xfrm>
              <a:off x="9212754" y="1393753"/>
              <a:ext cx="2401712" cy="2921304"/>
              <a:chOff x="800100" y="939496"/>
              <a:chExt cx="2401712" cy="2921304"/>
            </a:xfrm>
          </p:grpSpPr>
          <p:sp>
            <p:nvSpPr>
              <p:cNvPr id="35" name="Rectángulo 34"/>
              <p:cNvSpPr/>
              <p:nvPr/>
            </p:nvSpPr>
            <p:spPr>
              <a:xfrm>
                <a:off x="800100" y="2171396"/>
                <a:ext cx="2401712" cy="1689404"/>
              </a:xfrm>
              <a:prstGeom prst="rect">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36" name="Triángulo isósceles 35"/>
              <p:cNvSpPr/>
              <p:nvPr/>
            </p:nvSpPr>
            <p:spPr>
              <a:xfrm>
                <a:off x="800100" y="939496"/>
                <a:ext cx="2401712" cy="1231900"/>
              </a:xfrm>
              <a:prstGeom prst="triangl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sp>
          <p:nvSpPr>
            <p:cNvPr id="34" name="CuadroTexto 33"/>
            <p:cNvSpPr txBox="1"/>
            <p:nvPr/>
          </p:nvSpPr>
          <p:spPr>
            <a:xfrm>
              <a:off x="10019912" y="2129760"/>
              <a:ext cx="684803" cy="369332"/>
            </a:xfrm>
            <a:prstGeom prst="rect">
              <a:avLst/>
            </a:prstGeom>
            <a:noFill/>
          </p:spPr>
          <p:txBody>
            <a:bodyPr wrap="none" rtlCol="0">
              <a:spAutoFit/>
            </a:bodyPr>
            <a:lstStyle/>
            <a:p>
              <a:r>
                <a:rPr lang="es-MX" dirty="0" smtClean="0"/>
                <a:t>apps</a:t>
              </a:r>
              <a:endParaRPr lang="es-MX" dirty="0"/>
            </a:p>
          </p:txBody>
        </p:sp>
      </p:grpSp>
      <p:sp>
        <p:nvSpPr>
          <p:cNvPr id="38" name="Rectángulo redondeado 37"/>
          <p:cNvSpPr/>
          <p:nvPr/>
        </p:nvSpPr>
        <p:spPr>
          <a:xfrm>
            <a:off x="1979112" y="3503594"/>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cluster.local</a:t>
            </a:r>
            <a:endParaRPr lang="es-MX" dirty="0"/>
          </a:p>
        </p:txBody>
      </p:sp>
      <p:sp>
        <p:nvSpPr>
          <p:cNvPr id="39" name="Rectángulo redondeado 38"/>
          <p:cNvSpPr/>
          <p:nvPr/>
        </p:nvSpPr>
        <p:spPr>
          <a:xfrm>
            <a:off x="1277654" y="4751788"/>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apps</a:t>
            </a:r>
            <a:endParaRPr lang="es-MX" dirty="0"/>
          </a:p>
        </p:txBody>
      </p:sp>
      <p:sp>
        <p:nvSpPr>
          <p:cNvPr id="40" name="Rectángulo redondeado 39"/>
          <p:cNvSpPr/>
          <p:nvPr/>
        </p:nvSpPr>
        <p:spPr>
          <a:xfrm>
            <a:off x="1277653" y="5375358"/>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web-service</a:t>
            </a:r>
            <a:endParaRPr lang="es-MX" dirty="0"/>
          </a:p>
        </p:txBody>
      </p:sp>
      <p:sp>
        <p:nvSpPr>
          <p:cNvPr id="41" name="Rectángulo redondeado 40"/>
          <p:cNvSpPr/>
          <p:nvPr/>
        </p:nvSpPr>
        <p:spPr>
          <a:xfrm>
            <a:off x="1277653" y="4127164"/>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svc</a:t>
            </a:r>
            <a:endParaRPr lang="es-MX" dirty="0"/>
          </a:p>
        </p:txBody>
      </p:sp>
      <p:sp>
        <p:nvSpPr>
          <p:cNvPr id="42" name="Rectángulo redondeado 41"/>
          <p:cNvSpPr/>
          <p:nvPr/>
        </p:nvSpPr>
        <p:spPr>
          <a:xfrm>
            <a:off x="2871068" y="4116117"/>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pod</a:t>
            </a:r>
            <a:endParaRPr lang="es-MX" dirty="0"/>
          </a:p>
        </p:txBody>
      </p:sp>
      <p:sp>
        <p:nvSpPr>
          <p:cNvPr id="43" name="Rectángulo redondeado 42"/>
          <p:cNvSpPr/>
          <p:nvPr/>
        </p:nvSpPr>
        <p:spPr>
          <a:xfrm>
            <a:off x="2871068" y="4728640"/>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apps</a:t>
            </a:r>
            <a:endParaRPr lang="es-MX" dirty="0"/>
          </a:p>
        </p:txBody>
      </p:sp>
      <p:sp>
        <p:nvSpPr>
          <p:cNvPr id="44" name="Rectángulo redondeado 43"/>
          <p:cNvSpPr/>
          <p:nvPr/>
        </p:nvSpPr>
        <p:spPr>
          <a:xfrm>
            <a:off x="2871067" y="5341163"/>
            <a:ext cx="1402915" cy="361542"/>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10-244-2-5</a:t>
            </a:r>
            <a:endParaRPr lang="es-MX" dirty="0"/>
          </a:p>
        </p:txBody>
      </p:sp>
      <p:cxnSp>
        <p:nvCxnSpPr>
          <p:cNvPr id="46" name="Conector recto 45"/>
          <p:cNvCxnSpPr>
            <a:stCxn id="38" idx="2"/>
            <a:endCxn id="41" idx="0"/>
          </p:cNvCxnSpPr>
          <p:nvPr/>
        </p:nvCxnSpPr>
        <p:spPr>
          <a:xfrm flipH="1">
            <a:off x="1979111" y="3865136"/>
            <a:ext cx="701459" cy="2620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Conector recto 47"/>
          <p:cNvCxnSpPr>
            <a:stCxn id="41" idx="2"/>
            <a:endCxn id="39" idx="0"/>
          </p:cNvCxnSpPr>
          <p:nvPr/>
        </p:nvCxnSpPr>
        <p:spPr>
          <a:xfrm>
            <a:off x="1979111" y="4488706"/>
            <a:ext cx="1" cy="263082"/>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1" name="Conector recto 50"/>
          <p:cNvCxnSpPr>
            <a:stCxn id="39" idx="2"/>
            <a:endCxn id="40" idx="0"/>
          </p:cNvCxnSpPr>
          <p:nvPr/>
        </p:nvCxnSpPr>
        <p:spPr>
          <a:xfrm flipH="1">
            <a:off x="1979111" y="5113330"/>
            <a:ext cx="1" cy="26202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Conector recto 53"/>
          <p:cNvCxnSpPr>
            <a:stCxn id="38" idx="2"/>
            <a:endCxn id="42" idx="0"/>
          </p:cNvCxnSpPr>
          <p:nvPr/>
        </p:nvCxnSpPr>
        <p:spPr>
          <a:xfrm>
            <a:off x="2680570" y="3865136"/>
            <a:ext cx="891956"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7" name="Conector recto 56"/>
          <p:cNvCxnSpPr>
            <a:stCxn id="42" idx="2"/>
            <a:endCxn id="43" idx="0"/>
          </p:cNvCxnSpPr>
          <p:nvPr/>
        </p:nvCxnSpPr>
        <p:spPr>
          <a:xfrm>
            <a:off x="3572526" y="4477659"/>
            <a:ext cx="0"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0" name="Conector recto 59"/>
          <p:cNvCxnSpPr>
            <a:stCxn id="43" idx="2"/>
            <a:endCxn id="44" idx="0"/>
          </p:cNvCxnSpPr>
          <p:nvPr/>
        </p:nvCxnSpPr>
        <p:spPr>
          <a:xfrm flipH="1">
            <a:off x="3572525" y="5090182"/>
            <a:ext cx="1" cy="250981"/>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graphicFrame>
        <p:nvGraphicFramePr>
          <p:cNvPr id="63" name="Tabla 62"/>
          <p:cNvGraphicFramePr>
            <a:graphicFrameLocks noGrp="1"/>
          </p:cNvGraphicFramePr>
          <p:nvPr>
            <p:extLst>
              <p:ext uri="{D42A27DB-BD31-4B8C-83A1-F6EECF244321}">
                <p14:modId xmlns:p14="http://schemas.microsoft.com/office/powerpoint/2010/main" val="3342621041"/>
              </p:ext>
            </p:extLst>
          </p:nvPr>
        </p:nvGraphicFramePr>
        <p:xfrm>
          <a:off x="619345" y="1533487"/>
          <a:ext cx="5127405" cy="1594136"/>
        </p:xfrm>
        <a:graphic>
          <a:graphicData uri="http://schemas.openxmlformats.org/drawingml/2006/table">
            <a:tbl>
              <a:tblPr firstRow="1" bandRow="1">
                <a:tableStyleId>{5C22544A-7EE6-4342-B048-85BDC9FD1C3A}</a:tableStyleId>
              </a:tblPr>
              <a:tblGrid>
                <a:gridCol w="1025481">
                  <a:extLst>
                    <a:ext uri="{9D8B030D-6E8A-4147-A177-3AD203B41FA5}">
                      <a16:colId xmlns:a16="http://schemas.microsoft.com/office/drawing/2014/main" val="2574354542"/>
                    </a:ext>
                  </a:extLst>
                </a:gridCol>
                <a:gridCol w="1025481">
                  <a:extLst>
                    <a:ext uri="{9D8B030D-6E8A-4147-A177-3AD203B41FA5}">
                      <a16:colId xmlns:a16="http://schemas.microsoft.com/office/drawing/2014/main" val="564862811"/>
                    </a:ext>
                  </a:extLst>
                </a:gridCol>
                <a:gridCol w="721551">
                  <a:extLst>
                    <a:ext uri="{9D8B030D-6E8A-4147-A177-3AD203B41FA5}">
                      <a16:colId xmlns:a16="http://schemas.microsoft.com/office/drawing/2014/main" val="3972122780"/>
                    </a:ext>
                  </a:extLst>
                </a:gridCol>
                <a:gridCol w="1027134">
                  <a:extLst>
                    <a:ext uri="{9D8B030D-6E8A-4147-A177-3AD203B41FA5}">
                      <a16:colId xmlns:a16="http://schemas.microsoft.com/office/drawing/2014/main" val="4056874179"/>
                    </a:ext>
                  </a:extLst>
                </a:gridCol>
                <a:gridCol w="1327758">
                  <a:extLst>
                    <a:ext uri="{9D8B030D-6E8A-4147-A177-3AD203B41FA5}">
                      <a16:colId xmlns:a16="http://schemas.microsoft.com/office/drawing/2014/main" val="1744127077"/>
                    </a:ext>
                  </a:extLst>
                </a:gridCol>
              </a:tblGrid>
              <a:tr h="398534">
                <a:tc>
                  <a:txBody>
                    <a:bodyPr/>
                    <a:lstStyle/>
                    <a:p>
                      <a:r>
                        <a:rPr lang="en-US" sz="1200" dirty="0" err="1" smtClean="0"/>
                        <a:t>Hostiname</a:t>
                      </a:r>
                      <a:endParaRPr lang="es-MX" sz="1200" dirty="0"/>
                    </a:p>
                  </a:txBody>
                  <a:tcPr/>
                </a:tc>
                <a:tc>
                  <a:txBody>
                    <a:bodyPr/>
                    <a:lstStyle/>
                    <a:p>
                      <a:r>
                        <a:rPr lang="en-US" sz="1200" dirty="0" smtClean="0"/>
                        <a:t>Namespace</a:t>
                      </a:r>
                      <a:endParaRPr lang="es-MX" sz="1200" dirty="0"/>
                    </a:p>
                  </a:txBody>
                  <a:tcPr/>
                </a:tc>
                <a:tc>
                  <a:txBody>
                    <a:bodyPr/>
                    <a:lstStyle/>
                    <a:p>
                      <a:r>
                        <a:rPr lang="en-US" sz="1200" dirty="0" smtClean="0"/>
                        <a:t>Type</a:t>
                      </a:r>
                      <a:endParaRPr lang="es-MX" sz="1200" dirty="0"/>
                    </a:p>
                  </a:txBody>
                  <a:tcPr/>
                </a:tc>
                <a:tc>
                  <a:txBody>
                    <a:bodyPr/>
                    <a:lstStyle/>
                    <a:p>
                      <a:r>
                        <a:rPr lang="en-US" sz="1200" dirty="0" smtClean="0"/>
                        <a:t>Root</a:t>
                      </a:r>
                      <a:endParaRPr lang="es-MX" sz="1200" dirty="0"/>
                    </a:p>
                  </a:txBody>
                  <a:tcPr/>
                </a:tc>
                <a:tc>
                  <a:txBody>
                    <a:bodyPr/>
                    <a:lstStyle/>
                    <a:p>
                      <a:r>
                        <a:rPr lang="en-US" sz="1200" dirty="0" smtClean="0"/>
                        <a:t>IP Address</a:t>
                      </a:r>
                      <a:endParaRPr lang="es-MX" sz="1200" dirty="0"/>
                    </a:p>
                  </a:txBody>
                  <a:tcPr/>
                </a:tc>
                <a:extLst>
                  <a:ext uri="{0D108BD9-81ED-4DB2-BD59-A6C34878D82A}">
                    <a16:rowId xmlns:a16="http://schemas.microsoft.com/office/drawing/2014/main" val="2551382278"/>
                  </a:ext>
                </a:extLst>
              </a:tr>
              <a:tr h="398534">
                <a:tc>
                  <a:txBody>
                    <a:bodyPr/>
                    <a:lstStyle/>
                    <a:p>
                      <a:r>
                        <a:rPr lang="en-US" sz="1200" dirty="0" smtClean="0"/>
                        <a:t>web-service</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svc</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10.107.37.188</a:t>
                      </a:r>
                      <a:endParaRPr lang="es-MX" sz="1200" dirty="0"/>
                    </a:p>
                  </a:txBody>
                  <a:tcPr/>
                </a:tc>
                <a:extLst>
                  <a:ext uri="{0D108BD9-81ED-4DB2-BD59-A6C34878D82A}">
                    <a16:rowId xmlns:a16="http://schemas.microsoft.com/office/drawing/2014/main" val="397521266"/>
                  </a:ext>
                </a:extLst>
              </a:tr>
              <a:tr h="398534">
                <a:tc>
                  <a:txBody>
                    <a:bodyPr/>
                    <a:lstStyle/>
                    <a:p>
                      <a:r>
                        <a:rPr lang="en-US" sz="1200" dirty="0" smtClean="0"/>
                        <a:t>10-244-2-5</a:t>
                      </a:r>
                      <a:endParaRPr lang="es-MX" sz="1200" dirty="0"/>
                    </a:p>
                  </a:txBody>
                  <a:tcPr/>
                </a:tc>
                <a:tc>
                  <a:txBody>
                    <a:bodyPr/>
                    <a:lstStyle/>
                    <a:p>
                      <a:r>
                        <a:rPr lang="en-US" sz="1200" dirty="0" smtClean="0"/>
                        <a:t>apps</a:t>
                      </a:r>
                      <a:endParaRPr lang="es-MX" sz="1200" dirty="0"/>
                    </a:p>
                  </a:txBody>
                  <a:tcPr/>
                </a:tc>
                <a:tc>
                  <a:txBody>
                    <a:bodyPr/>
                    <a:lstStyle/>
                    <a:p>
                      <a:r>
                        <a:rPr lang="en-US" sz="1200" dirty="0" smtClean="0"/>
                        <a:t>pod</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10.244.2.5</a:t>
                      </a:r>
                      <a:endParaRPr lang="es-MX" sz="1200" dirty="0"/>
                    </a:p>
                  </a:txBody>
                  <a:tcPr/>
                </a:tc>
                <a:extLst>
                  <a:ext uri="{0D108BD9-81ED-4DB2-BD59-A6C34878D82A}">
                    <a16:rowId xmlns:a16="http://schemas.microsoft.com/office/drawing/2014/main" val="3168060909"/>
                  </a:ext>
                </a:extLst>
              </a:tr>
              <a:tr h="398534">
                <a:tc>
                  <a:txBody>
                    <a:bodyPr/>
                    <a:lstStyle/>
                    <a:p>
                      <a:r>
                        <a:rPr lang="en-US" sz="1200" dirty="0" smtClean="0"/>
                        <a:t>10-244-1-5</a:t>
                      </a:r>
                      <a:endParaRPr lang="es-MX" sz="1200" dirty="0"/>
                    </a:p>
                  </a:txBody>
                  <a:tcPr/>
                </a:tc>
                <a:tc>
                  <a:txBody>
                    <a:bodyPr/>
                    <a:lstStyle/>
                    <a:p>
                      <a:r>
                        <a:rPr lang="en-US" sz="1200" dirty="0" smtClean="0"/>
                        <a:t>default</a:t>
                      </a:r>
                      <a:endParaRPr lang="es-MX" sz="1200" dirty="0"/>
                    </a:p>
                  </a:txBody>
                  <a:tcPr/>
                </a:tc>
                <a:tc>
                  <a:txBody>
                    <a:bodyPr/>
                    <a:lstStyle/>
                    <a:p>
                      <a:r>
                        <a:rPr lang="en-US" sz="1200" dirty="0" smtClean="0"/>
                        <a:t>pod</a:t>
                      </a:r>
                      <a:endParaRPr lang="es-MX" sz="1200" dirty="0"/>
                    </a:p>
                  </a:txBody>
                  <a:tcPr/>
                </a:tc>
                <a:tc>
                  <a:txBody>
                    <a:bodyPr/>
                    <a:lstStyle/>
                    <a:p>
                      <a:r>
                        <a:rPr lang="en-US" sz="1200" dirty="0" err="1" smtClean="0"/>
                        <a:t>cluster.local</a:t>
                      </a:r>
                      <a:endParaRPr lang="es-MX" sz="1200" dirty="0"/>
                    </a:p>
                  </a:txBody>
                  <a:tcPr/>
                </a:tc>
                <a:tc>
                  <a:txBody>
                    <a:bodyPr/>
                    <a:lstStyle/>
                    <a:p>
                      <a:r>
                        <a:rPr lang="en-US" sz="1200" dirty="0" smtClean="0"/>
                        <a:t>10.244.1.5</a:t>
                      </a:r>
                      <a:endParaRPr lang="es-MX" sz="1200" dirty="0"/>
                    </a:p>
                  </a:txBody>
                  <a:tcPr/>
                </a:tc>
                <a:extLst>
                  <a:ext uri="{0D108BD9-81ED-4DB2-BD59-A6C34878D82A}">
                    <a16:rowId xmlns:a16="http://schemas.microsoft.com/office/drawing/2014/main" val="3975647623"/>
                  </a:ext>
                </a:extLst>
              </a:tr>
            </a:tbl>
          </a:graphicData>
        </a:graphic>
      </p:graphicFrame>
    </p:spTree>
    <p:extLst>
      <p:ext uri="{BB962C8B-B14F-4D97-AF65-F5344CB8AC3E}">
        <p14:creationId xmlns:p14="http://schemas.microsoft.com/office/powerpoint/2010/main" val="587115842"/>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8"/>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46"/>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5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63"/>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60"/>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2" grpId="0"/>
      <p:bldP spid="13" grpId="0"/>
      <p:bldP spid="14" grpId="0"/>
      <p:bldP spid="38" grpId="0" animBg="1"/>
      <p:bldP spid="39" grpId="0" animBg="1"/>
      <p:bldP spid="40" grpId="0" animBg="1"/>
      <p:bldP spid="41" grpId="0" animBg="1"/>
      <p:bldP spid="42" grpId="0" animBg="1"/>
      <p:bldP spid="43" grpId="0" animBg="1"/>
      <p:bldP spid="4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5.- k8s Networking - </a:t>
            </a:r>
            <a:r>
              <a:rPr lang="en-US" dirty="0" err="1" smtClean="0"/>
              <a:t>CoreDNS</a:t>
            </a:r>
            <a:endParaRPr lang="es-MX" dirty="0"/>
          </a:p>
        </p:txBody>
      </p:sp>
      <p:sp>
        <p:nvSpPr>
          <p:cNvPr id="4" name="Elipse 3"/>
          <p:cNvSpPr/>
          <p:nvPr/>
        </p:nvSpPr>
        <p:spPr>
          <a:xfrm>
            <a:off x="2007591" y="3263862"/>
            <a:ext cx="505326" cy="50532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5" name="Elipse 4"/>
          <p:cNvSpPr/>
          <p:nvPr/>
        </p:nvSpPr>
        <p:spPr>
          <a:xfrm>
            <a:off x="3196866" y="3263862"/>
            <a:ext cx="505326" cy="505326"/>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CuadroTexto 5"/>
          <p:cNvSpPr txBox="1"/>
          <p:nvPr/>
        </p:nvSpPr>
        <p:spPr>
          <a:xfrm>
            <a:off x="1835297" y="3829676"/>
            <a:ext cx="849913" cy="430887"/>
          </a:xfrm>
          <a:prstGeom prst="rect">
            <a:avLst/>
          </a:prstGeom>
          <a:noFill/>
        </p:spPr>
        <p:txBody>
          <a:bodyPr wrap="none" rtlCol="0">
            <a:spAutoFit/>
          </a:bodyPr>
          <a:lstStyle/>
          <a:p>
            <a:r>
              <a:rPr lang="en-US" sz="1100" dirty="0" smtClean="0"/>
              <a:t>10.244.1.5</a:t>
            </a:r>
          </a:p>
          <a:p>
            <a:pPr algn="ctr"/>
            <a:r>
              <a:rPr lang="en-US" sz="1100" dirty="0" smtClean="0"/>
              <a:t>test</a:t>
            </a:r>
            <a:endParaRPr lang="es-MX" sz="1100" dirty="0"/>
          </a:p>
        </p:txBody>
      </p:sp>
      <p:sp>
        <p:nvSpPr>
          <p:cNvPr id="7" name="CuadroTexto 6"/>
          <p:cNvSpPr txBox="1"/>
          <p:nvPr/>
        </p:nvSpPr>
        <p:spPr>
          <a:xfrm>
            <a:off x="3024572" y="3829676"/>
            <a:ext cx="849913" cy="430887"/>
          </a:xfrm>
          <a:prstGeom prst="rect">
            <a:avLst/>
          </a:prstGeom>
          <a:noFill/>
        </p:spPr>
        <p:txBody>
          <a:bodyPr wrap="none" rtlCol="0">
            <a:spAutoFit/>
          </a:bodyPr>
          <a:lstStyle/>
          <a:p>
            <a:r>
              <a:rPr lang="en-US" sz="1100" dirty="0" smtClean="0"/>
              <a:t>10.244.2.5</a:t>
            </a:r>
          </a:p>
          <a:p>
            <a:pPr algn="ctr"/>
            <a:r>
              <a:rPr lang="en-US" sz="1100" dirty="0" smtClean="0"/>
              <a:t>web</a:t>
            </a:r>
            <a:endParaRPr lang="es-MX" sz="1100" dirty="0"/>
          </a:p>
        </p:txBody>
      </p:sp>
      <p:sp>
        <p:nvSpPr>
          <p:cNvPr id="8" name="Rectángulo redondeado 7"/>
          <p:cNvSpPr/>
          <p:nvPr/>
        </p:nvSpPr>
        <p:spPr>
          <a:xfrm>
            <a:off x="2604922" y="2734177"/>
            <a:ext cx="591944" cy="469197"/>
          </a:xfrm>
          <a:prstGeom prst="roundRect">
            <a:avLst/>
          </a:prstGeom>
          <a:solidFill>
            <a:srgbClr val="02CA32">
              <a:alpha val="5098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rgbClr val="00B050"/>
                </a:solidFill>
              </a:rPr>
              <a:t>dns</a:t>
            </a:r>
            <a:endParaRPr lang="es-MX" dirty="0">
              <a:solidFill>
                <a:srgbClr val="00B050"/>
              </a:solidFill>
            </a:endParaRPr>
          </a:p>
        </p:txBody>
      </p:sp>
      <p:pic>
        <p:nvPicPr>
          <p:cNvPr id="9" name="Imagen 8"/>
          <p:cNvPicPr>
            <a:picLocks noChangeAspect="1"/>
          </p:cNvPicPr>
          <p:nvPr/>
        </p:nvPicPr>
        <p:blipFill>
          <a:blip r:embed="rId2"/>
          <a:stretch>
            <a:fillRect/>
          </a:stretch>
        </p:blipFill>
        <p:spPr>
          <a:xfrm>
            <a:off x="6488483" y="1695466"/>
            <a:ext cx="4998602" cy="3378365"/>
          </a:xfrm>
          <a:prstGeom prst="rect">
            <a:avLst/>
          </a:prstGeom>
        </p:spPr>
      </p:pic>
      <p:pic>
        <p:nvPicPr>
          <p:cNvPr id="10" name="Imagen 9"/>
          <p:cNvPicPr>
            <a:picLocks noChangeAspect="1"/>
          </p:cNvPicPr>
          <p:nvPr/>
        </p:nvPicPr>
        <p:blipFill>
          <a:blip r:embed="rId3"/>
          <a:stretch>
            <a:fillRect/>
          </a:stretch>
        </p:blipFill>
        <p:spPr>
          <a:xfrm>
            <a:off x="6488483" y="5343786"/>
            <a:ext cx="4381500" cy="704850"/>
          </a:xfrm>
          <a:prstGeom prst="rect">
            <a:avLst/>
          </a:prstGeom>
        </p:spPr>
      </p:pic>
    </p:spTree>
    <p:extLst>
      <p:ext uri="{BB962C8B-B14F-4D97-AF65-F5344CB8AC3E}">
        <p14:creationId xmlns:p14="http://schemas.microsoft.com/office/powerpoint/2010/main" val="2177825601"/>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Arquitectura </a:t>
            </a:r>
            <a:r>
              <a:rPr lang="es-MX" dirty="0" err="1" smtClean="0"/>
              <a:t>Docker</a:t>
            </a:r>
            <a:endParaRPr lang="es-MX"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3261" y="1528862"/>
            <a:ext cx="9602032" cy="5019475"/>
          </a:xfrm>
          <a:prstGeom prst="rect">
            <a:avLst/>
          </a:prstGeom>
        </p:spPr>
      </p:pic>
    </p:spTree>
    <p:extLst>
      <p:ext uri="{BB962C8B-B14F-4D97-AF65-F5344CB8AC3E}">
        <p14:creationId xmlns:p14="http://schemas.microsoft.com/office/powerpoint/2010/main" val="2900527145"/>
      </p:ext>
    </p:extLst>
  </p:cSld>
  <p:clrMapOvr>
    <a:masterClrMapping/>
  </p:clrMapOvr>
  <p:transition>
    <p:wipe dir="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Ingress</a:t>
            </a:r>
            <a:endParaRPr lang="es-MX" dirty="0"/>
          </a:p>
        </p:txBody>
      </p:sp>
      <p:sp>
        <p:nvSpPr>
          <p:cNvPr id="6" name="Elipse 5"/>
          <p:cNvSpPr/>
          <p:nvPr/>
        </p:nvSpPr>
        <p:spPr>
          <a:xfrm>
            <a:off x="2032000" y="4749800"/>
            <a:ext cx="927100" cy="9271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7" name="Elipse 6"/>
          <p:cNvSpPr/>
          <p:nvPr/>
        </p:nvSpPr>
        <p:spPr>
          <a:xfrm>
            <a:off x="3086100" y="4749800"/>
            <a:ext cx="927100" cy="9271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8" name="Elipse 7"/>
          <p:cNvSpPr/>
          <p:nvPr/>
        </p:nvSpPr>
        <p:spPr>
          <a:xfrm>
            <a:off x="977900" y="4749800"/>
            <a:ext cx="927100" cy="9271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9" name="Elipse 8"/>
          <p:cNvSpPr/>
          <p:nvPr/>
        </p:nvSpPr>
        <p:spPr>
          <a:xfrm>
            <a:off x="2032000" y="5778500"/>
            <a:ext cx="927100" cy="927100"/>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sql</a:t>
            </a:r>
            <a:endParaRPr lang="es-MX" dirty="0"/>
          </a:p>
        </p:txBody>
      </p:sp>
      <p:sp>
        <p:nvSpPr>
          <p:cNvPr id="10" name="Rectángulo redondeado 9"/>
          <p:cNvSpPr/>
          <p:nvPr/>
        </p:nvSpPr>
        <p:spPr>
          <a:xfrm>
            <a:off x="825500" y="4622800"/>
            <a:ext cx="3276600" cy="1104900"/>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Triángulo isósceles 11"/>
          <p:cNvSpPr/>
          <p:nvPr/>
        </p:nvSpPr>
        <p:spPr>
          <a:xfrm>
            <a:off x="1205738" y="6038850"/>
            <a:ext cx="471424" cy="406400"/>
          </a:xfrm>
          <a:prstGeom prst="triangl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4" name="Conector recto 13"/>
          <p:cNvCxnSpPr>
            <a:stCxn id="12" idx="5"/>
            <a:endCxn id="9" idx="2"/>
          </p:cNvCxnSpPr>
          <p:nvPr/>
        </p:nvCxnSpPr>
        <p:spPr>
          <a:xfrm>
            <a:off x="1559306" y="6242050"/>
            <a:ext cx="472694" cy="0"/>
          </a:xfrm>
          <a:prstGeom prst="line">
            <a:avLst/>
          </a:prstGeom>
          <a:ln>
            <a:solidFill>
              <a:srgbClr val="00B050"/>
            </a:solidFill>
            <a:prstDash val="dash"/>
          </a:ln>
        </p:spPr>
        <p:style>
          <a:lnRef idx="1">
            <a:schemeClr val="accent1"/>
          </a:lnRef>
          <a:fillRef idx="0">
            <a:schemeClr val="accent1"/>
          </a:fillRef>
          <a:effectRef idx="0">
            <a:schemeClr val="accent1"/>
          </a:effectRef>
          <a:fontRef idx="minor">
            <a:schemeClr val="tx1"/>
          </a:fontRef>
        </p:style>
      </p:cxnSp>
      <p:cxnSp>
        <p:nvCxnSpPr>
          <p:cNvPr id="16" name="Conector recto 15"/>
          <p:cNvCxnSpPr>
            <a:stCxn id="12" idx="0"/>
          </p:cNvCxnSpPr>
          <p:nvPr/>
        </p:nvCxnSpPr>
        <p:spPr>
          <a:xfrm flipV="1">
            <a:off x="1441450" y="5727700"/>
            <a:ext cx="0" cy="311150"/>
          </a:xfrm>
          <a:prstGeom prst="line">
            <a:avLst/>
          </a:prstGeom>
          <a:ln>
            <a:solidFill>
              <a:srgbClr val="02CA32"/>
            </a:solidFill>
            <a:prstDash val="dash"/>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353255" y="5883275"/>
            <a:ext cx="859531" cy="430887"/>
          </a:xfrm>
          <a:prstGeom prst="rect">
            <a:avLst/>
          </a:prstGeom>
          <a:noFill/>
        </p:spPr>
        <p:txBody>
          <a:bodyPr wrap="none" rtlCol="0">
            <a:spAutoFit/>
          </a:bodyPr>
          <a:lstStyle/>
          <a:p>
            <a:r>
              <a:rPr lang="es-MX" sz="1100" dirty="0" err="1" smtClean="0">
                <a:solidFill>
                  <a:srgbClr val="00B050"/>
                </a:solidFill>
              </a:rPr>
              <a:t>sql-service</a:t>
            </a:r>
            <a:endParaRPr lang="es-MX" sz="1100" dirty="0">
              <a:solidFill>
                <a:srgbClr val="00B050"/>
              </a:solidFill>
            </a:endParaRPr>
          </a:p>
          <a:p>
            <a:pPr algn="ctr"/>
            <a:r>
              <a:rPr lang="es-MX" sz="1100" dirty="0" smtClean="0">
                <a:solidFill>
                  <a:srgbClr val="00B050"/>
                </a:solidFill>
              </a:rPr>
              <a:t>(</a:t>
            </a:r>
            <a:r>
              <a:rPr lang="es-MX" sz="1100" dirty="0" err="1" smtClean="0">
                <a:solidFill>
                  <a:srgbClr val="00B050"/>
                </a:solidFill>
              </a:rPr>
              <a:t>ClusterIP</a:t>
            </a:r>
            <a:r>
              <a:rPr lang="es-MX" sz="1100" dirty="0" smtClean="0">
                <a:solidFill>
                  <a:srgbClr val="00B050"/>
                </a:solidFill>
              </a:rPr>
              <a:t>)</a:t>
            </a:r>
            <a:endParaRPr lang="es-MX" sz="1100" dirty="0">
              <a:solidFill>
                <a:srgbClr val="00B050"/>
              </a:solidFill>
            </a:endParaRPr>
          </a:p>
        </p:txBody>
      </p:sp>
      <p:sp>
        <p:nvSpPr>
          <p:cNvPr id="20" name="Triángulo isósceles 19"/>
          <p:cNvSpPr/>
          <p:nvPr/>
        </p:nvSpPr>
        <p:spPr>
          <a:xfrm>
            <a:off x="2228088" y="3702050"/>
            <a:ext cx="471424" cy="406400"/>
          </a:xfrm>
          <a:prstGeom prst="triangl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21" name="CuadroTexto 20"/>
          <p:cNvSpPr txBox="1"/>
          <p:nvPr/>
        </p:nvSpPr>
        <p:spPr>
          <a:xfrm>
            <a:off x="2635495" y="3584357"/>
            <a:ext cx="984565" cy="430887"/>
          </a:xfrm>
          <a:prstGeom prst="rect">
            <a:avLst/>
          </a:prstGeom>
          <a:noFill/>
        </p:spPr>
        <p:txBody>
          <a:bodyPr wrap="none" rtlCol="0">
            <a:spAutoFit/>
          </a:bodyPr>
          <a:lstStyle/>
          <a:p>
            <a:r>
              <a:rPr lang="es-MX" sz="1100" dirty="0" err="1" smtClean="0">
                <a:solidFill>
                  <a:schemeClr val="accent4">
                    <a:lumMod val="60000"/>
                    <a:lumOff val="40000"/>
                  </a:schemeClr>
                </a:solidFill>
              </a:rPr>
              <a:t>wear-service</a:t>
            </a:r>
            <a:endParaRPr lang="es-MX" sz="1100" dirty="0">
              <a:solidFill>
                <a:schemeClr val="accent4">
                  <a:lumMod val="60000"/>
                  <a:lumOff val="40000"/>
                </a:schemeClr>
              </a:solidFill>
            </a:endParaRPr>
          </a:p>
          <a:p>
            <a:pPr algn="ctr"/>
            <a:r>
              <a:rPr lang="es-MX" sz="1100" dirty="0" smtClean="0">
                <a:solidFill>
                  <a:schemeClr val="accent4">
                    <a:lumMod val="60000"/>
                    <a:lumOff val="40000"/>
                  </a:schemeClr>
                </a:solidFill>
              </a:rPr>
              <a:t>(</a:t>
            </a:r>
            <a:r>
              <a:rPr lang="es-MX" sz="1100" dirty="0" err="1" smtClean="0">
                <a:solidFill>
                  <a:schemeClr val="accent4">
                    <a:lumMod val="60000"/>
                    <a:lumOff val="40000"/>
                  </a:schemeClr>
                </a:solidFill>
              </a:rPr>
              <a:t>NodePort</a:t>
            </a:r>
            <a:r>
              <a:rPr lang="es-MX" sz="1100" dirty="0" smtClean="0">
                <a:solidFill>
                  <a:schemeClr val="accent4">
                    <a:lumMod val="60000"/>
                    <a:lumOff val="40000"/>
                  </a:schemeClr>
                </a:solidFill>
              </a:rPr>
              <a:t>)</a:t>
            </a:r>
            <a:endParaRPr lang="es-MX" sz="1100" dirty="0">
              <a:solidFill>
                <a:schemeClr val="accent4">
                  <a:lumMod val="60000"/>
                  <a:lumOff val="40000"/>
                </a:schemeClr>
              </a:solidFill>
            </a:endParaRPr>
          </a:p>
        </p:txBody>
      </p:sp>
      <p:cxnSp>
        <p:nvCxnSpPr>
          <p:cNvPr id="24" name="Conector angular 23"/>
          <p:cNvCxnSpPr>
            <a:stCxn id="20" idx="3"/>
            <a:endCxn id="7" idx="0"/>
          </p:cNvCxnSpPr>
          <p:nvPr/>
        </p:nvCxnSpPr>
        <p:spPr>
          <a:xfrm rot="16200000" flipH="1">
            <a:off x="2686050" y="3886200"/>
            <a:ext cx="641350" cy="1085850"/>
          </a:xfrm>
          <a:prstGeom prst="bentConnector3">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Conector recto 29"/>
          <p:cNvCxnSpPr>
            <a:stCxn id="20" idx="3"/>
            <a:endCxn id="10" idx="0"/>
          </p:cNvCxnSpPr>
          <p:nvPr/>
        </p:nvCxnSpPr>
        <p:spPr>
          <a:xfrm>
            <a:off x="2463800" y="4108450"/>
            <a:ext cx="0" cy="514350"/>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4" name="Conector angular 33"/>
          <p:cNvCxnSpPr>
            <a:stCxn id="20" idx="3"/>
            <a:endCxn id="8" idx="0"/>
          </p:cNvCxnSpPr>
          <p:nvPr/>
        </p:nvCxnSpPr>
        <p:spPr>
          <a:xfrm rot="5400000">
            <a:off x="1631950" y="3917950"/>
            <a:ext cx="641350" cy="1022350"/>
          </a:xfrm>
          <a:prstGeom prst="bentConnector3">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6" name="Rectángulo 35"/>
          <p:cNvSpPr/>
          <p:nvPr/>
        </p:nvSpPr>
        <p:spPr>
          <a:xfrm>
            <a:off x="2076450" y="3317655"/>
            <a:ext cx="774700" cy="2667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38080</a:t>
            </a:r>
            <a:endParaRPr lang="es-MX" dirty="0"/>
          </a:p>
        </p:txBody>
      </p:sp>
      <p:cxnSp>
        <p:nvCxnSpPr>
          <p:cNvPr id="38" name="Conector recto 37"/>
          <p:cNvCxnSpPr>
            <a:stCxn id="20" idx="0"/>
            <a:endCxn id="36" idx="2"/>
          </p:cNvCxnSpPr>
          <p:nvPr/>
        </p:nvCxnSpPr>
        <p:spPr>
          <a:xfrm flipV="1">
            <a:off x="2463800" y="3584355"/>
            <a:ext cx="0" cy="117695"/>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Rectángulo 39"/>
          <p:cNvSpPr/>
          <p:nvPr/>
        </p:nvSpPr>
        <p:spPr>
          <a:xfrm>
            <a:off x="152401" y="1445638"/>
            <a:ext cx="2642160" cy="320456"/>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www.my-online-store.com</a:t>
            </a:r>
            <a:endParaRPr lang="es-MX" dirty="0"/>
          </a:p>
        </p:txBody>
      </p:sp>
      <p:sp>
        <p:nvSpPr>
          <p:cNvPr id="41" name="Rectángulo 40"/>
          <p:cNvSpPr/>
          <p:nvPr/>
        </p:nvSpPr>
        <p:spPr>
          <a:xfrm>
            <a:off x="152401" y="1801347"/>
            <a:ext cx="264216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a:solidFill>
                  <a:srgbClr val="002060"/>
                </a:solidFill>
              </a:rPr>
              <a:t>http</a:t>
            </a:r>
            <a:r>
              <a:rPr lang="es-MX" dirty="0" smtClean="0">
                <a:solidFill>
                  <a:srgbClr val="002060"/>
                </a:solidFill>
              </a:rPr>
              <a:t>://&lt;node-ip&gt;:38080</a:t>
            </a:r>
            <a:endParaRPr lang="es-MX" dirty="0">
              <a:solidFill>
                <a:srgbClr val="002060"/>
              </a:solidFill>
            </a:endParaRPr>
          </a:p>
        </p:txBody>
      </p:sp>
      <p:sp>
        <p:nvSpPr>
          <p:cNvPr id="43" name="Rectángulo 42"/>
          <p:cNvSpPr/>
          <p:nvPr/>
        </p:nvSpPr>
        <p:spPr>
          <a:xfrm>
            <a:off x="3620060" y="1569391"/>
            <a:ext cx="168798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rgbClr val="002060"/>
                </a:solidFill>
              </a:rPr>
              <a:t>&lt;</a:t>
            </a:r>
            <a:r>
              <a:rPr lang="es-MX" dirty="0" err="1" smtClean="0">
                <a:solidFill>
                  <a:srgbClr val="002060"/>
                </a:solidFill>
              </a:rPr>
              <a:t>node-ip</a:t>
            </a:r>
            <a:r>
              <a:rPr lang="es-MX" dirty="0" smtClean="0">
                <a:solidFill>
                  <a:srgbClr val="002060"/>
                </a:solidFill>
              </a:rPr>
              <a:t>&gt;</a:t>
            </a:r>
            <a:endParaRPr lang="es-MX" dirty="0">
              <a:solidFill>
                <a:srgbClr val="002060"/>
              </a:solidFill>
            </a:endParaRPr>
          </a:p>
        </p:txBody>
      </p:sp>
      <p:sp>
        <p:nvSpPr>
          <p:cNvPr id="44" name="Rectángulo 43"/>
          <p:cNvSpPr/>
          <p:nvPr/>
        </p:nvSpPr>
        <p:spPr>
          <a:xfrm>
            <a:off x="152401" y="1891724"/>
            <a:ext cx="334010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rgbClr val="002060"/>
                </a:solidFill>
              </a:rPr>
              <a:t>http://my-online-store.com:38080</a:t>
            </a:r>
            <a:endParaRPr lang="es-MX" dirty="0">
              <a:solidFill>
                <a:srgbClr val="002060"/>
              </a:solidFill>
            </a:endParaRPr>
          </a:p>
        </p:txBody>
      </p:sp>
      <p:sp>
        <p:nvSpPr>
          <p:cNvPr id="45" name="Rectángulo redondeado 44"/>
          <p:cNvSpPr/>
          <p:nvPr/>
        </p:nvSpPr>
        <p:spPr>
          <a:xfrm>
            <a:off x="2228088" y="2591026"/>
            <a:ext cx="407407" cy="635000"/>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46" name="Rectángulo 45"/>
          <p:cNvSpPr/>
          <p:nvPr/>
        </p:nvSpPr>
        <p:spPr>
          <a:xfrm>
            <a:off x="2219469" y="2300562"/>
            <a:ext cx="416026" cy="25003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80</a:t>
            </a:r>
            <a:endParaRPr lang="es-MX" dirty="0"/>
          </a:p>
        </p:txBody>
      </p:sp>
      <p:sp>
        <p:nvSpPr>
          <p:cNvPr id="47" name="Rectángulo 46"/>
          <p:cNvSpPr/>
          <p:nvPr/>
        </p:nvSpPr>
        <p:spPr>
          <a:xfrm>
            <a:off x="152400" y="1993709"/>
            <a:ext cx="2781299"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rgbClr val="002060"/>
                </a:solidFill>
              </a:rPr>
              <a:t>http://my-online-store.com</a:t>
            </a:r>
            <a:endParaRPr lang="es-MX" dirty="0">
              <a:solidFill>
                <a:srgbClr val="002060"/>
              </a:solidFill>
            </a:endParaRPr>
          </a:p>
        </p:txBody>
      </p:sp>
      <p:sp>
        <p:nvSpPr>
          <p:cNvPr id="48" name="Rectángulo 47"/>
          <p:cNvSpPr/>
          <p:nvPr/>
        </p:nvSpPr>
        <p:spPr>
          <a:xfrm>
            <a:off x="3620060" y="1464271"/>
            <a:ext cx="168798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rgbClr val="002060"/>
                </a:solidFill>
              </a:rPr>
              <a:t>proxy-server</a:t>
            </a:r>
            <a:endParaRPr lang="es-MX" dirty="0">
              <a:solidFill>
                <a:srgbClr val="002060"/>
              </a:solidFill>
            </a:endParaRPr>
          </a:p>
        </p:txBody>
      </p:sp>
      <p:sp>
        <p:nvSpPr>
          <p:cNvPr id="49" name="CuadroTexto 48"/>
          <p:cNvSpPr txBox="1"/>
          <p:nvPr/>
        </p:nvSpPr>
        <p:spPr>
          <a:xfrm>
            <a:off x="2593487" y="3727676"/>
            <a:ext cx="1149675" cy="430887"/>
          </a:xfrm>
          <a:prstGeom prst="rect">
            <a:avLst/>
          </a:prstGeom>
          <a:noFill/>
        </p:spPr>
        <p:txBody>
          <a:bodyPr wrap="none" rtlCol="0">
            <a:spAutoFit/>
          </a:bodyPr>
          <a:lstStyle/>
          <a:p>
            <a:pPr algn="ctr"/>
            <a:r>
              <a:rPr lang="es-MX" sz="1100" dirty="0" err="1" smtClean="0">
                <a:solidFill>
                  <a:schemeClr val="accent4">
                    <a:lumMod val="60000"/>
                    <a:lumOff val="40000"/>
                  </a:schemeClr>
                </a:solidFill>
              </a:rPr>
              <a:t>wear-service</a:t>
            </a:r>
            <a:endParaRPr lang="es-MX" sz="1100" dirty="0">
              <a:solidFill>
                <a:schemeClr val="accent4">
                  <a:lumMod val="60000"/>
                  <a:lumOff val="40000"/>
                </a:schemeClr>
              </a:solidFill>
            </a:endParaRPr>
          </a:p>
          <a:p>
            <a:pPr algn="ctr"/>
            <a:r>
              <a:rPr lang="es-MX" sz="1100" dirty="0" smtClean="0">
                <a:solidFill>
                  <a:schemeClr val="accent4">
                    <a:lumMod val="60000"/>
                    <a:lumOff val="40000"/>
                  </a:schemeClr>
                </a:solidFill>
              </a:rPr>
              <a:t>(</a:t>
            </a:r>
            <a:r>
              <a:rPr lang="es-MX" sz="1100" dirty="0" err="1" smtClean="0">
                <a:solidFill>
                  <a:schemeClr val="accent4">
                    <a:lumMod val="60000"/>
                    <a:lumOff val="40000"/>
                  </a:schemeClr>
                </a:solidFill>
              </a:rPr>
              <a:t>LoadBalancer</a:t>
            </a:r>
            <a:r>
              <a:rPr lang="es-MX" sz="1100" dirty="0" smtClean="0">
                <a:solidFill>
                  <a:schemeClr val="accent4">
                    <a:lumMod val="60000"/>
                    <a:lumOff val="40000"/>
                  </a:schemeClr>
                </a:solidFill>
              </a:rPr>
              <a:t>)</a:t>
            </a:r>
            <a:endParaRPr lang="es-MX" sz="1100" dirty="0">
              <a:solidFill>
                <a:schemeClr val="accent4">
                  <a:lumMod val="60000"/>
                  <a:lumOff val="40000"/>
                </a:schemeClr>
              </a:solidFill>
            </a:endParaRPr>
          </a:p>
        </p:txBody>
      </p:sp>
      <p:pic>
        <p:nvPicPr>
          <p:cNvPr id="51" name="Imagen 5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41701" y="3499170"/>
            <a:ext cx="907690" cy="534667"/>
          </a:xfrm>
          <a:prstGeom prst="rect">
            <a:avLst/>
          </a:prstGeom>
        </p:spPr>
      </p:pic>
      <p:pic>
        <p:nvPicPr>
          <p:cNvPr id="52" name="Imagen 5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4967" y="3557565"/>
            <a:ext cx="457679" cy="457679"/>
          </a:xfrm>
          <a:prstGeom prst="rect">
            <a:avLst/>
          </a:prstGeom>
        </p:spPr>
      </p:pic>
      <p:sp>
        <p:nvSpPr>
          <p:cNvPr id="53" name="Rectángulo 52"/>
          <p:cNvSpPr/>
          <p:nvPr/>
        </p:nvSpPr>
        <p:spPr>
          <a:xfrm>
            <a:off x="3620060" y="1374910"/>
            <a:ext cx="186690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err="1">
                <a:solidFill>
                  <a:srgbClr val="002060"/>
                </a:solidFill>
              </a:rPr>
              <a:t>g</a:t>
            </a:r>
            <a:r>
              <a:rPr lang="es-MX" dirty="0" err="1" smtClean="0">
                <a:solidFill>
                  <a:srgbClr val="002060"/>
                </a:solidFill>
              </a:rPr>
              <a:t>cp</a:t>
            </a:r>
            <a:r>
              <a:rPr lang="es-MX" dirty="0" smtClean="0">
                <a:solidFill>
                  <a:srgbClr val="002060"/>
                </a:solidFill>
              </a:rPr>
              <a:t> load-</a:t>
            </a:r>
            <a:r>
              <a:rPr lang="es-MX" dirty="0" err="1" smtClean="0">
                <a:solidFill>
                  <a:srgbClr val="002060"/>
                </a:solidFill>
              </a:rPr>
              <a:t>balancer</a:t>
            </a:r>
            <a:endParaRPr lang="es-MX" dirty="0">
              <a:solidFill>
                <a:srgbClr val="002060"/>
              </a:solidFill>
            </a:endParaRPr>
          </a:p>
        </p:txBody>
      </p:sp>
      <p:sp>
        <p:nvSpPr>
          <p:cNvPr id="54" name="Rectángulo 53"/>
          <p:cNvSpPr/>
          <p:nvPr/>
        </p:nvSpPr>
        <p:spPr>
          <a:xfrm>
            <a:off x="272288" y="2787074"/>
            <a:ext cx="1866900" cy="32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err="1">
                <a:solidFill>
                  <a:srgbClr val="002060"/>
                </a:solidFill>
              </a:rPr>
              <a:t>g</a:t>
            </a:r>
            <a:r>
              <a:rPr lang="es-MX" dirty="0" err="1" smtClean="0">
                <a:solidFill>
                  <a:srgbClr val="002060"/>
                </a:solidFill>
              </a:rPr>
              <a:t>cp</a:t>
            </a:r>
            <a:r>
              <a:rPr lang="es-MX" dirty="0" smtClean="0">
                <a:solidFill>
                  <a:srgbClr val="002060"/>
                </a:solidFill>
              </a:rPr>
              <a:t> load-</a:t>
            </a:r>
            <a:r>
              <a:rPr lang="es-MX" dirty="0" err="1" smtClean="0">
                <a:solidFill>
                  <a:srgbClr val="002060"/>
                </a:solidFill>
              </a:rPr>
              <a:t>balancer</a:t>
            </a:r>
            <a:endParaRPr lang="es-MX" dirty="0">
              <a:solidFill>
                <a:srgbClr val="002060"/>
              </a:solidFill>
            </a:endParaRPr>
          </a:p>
        </p:txBody>
      </p:sp>
      <p:sp>
        <p:nvSpPr>
          <p:cNvPr id="78" name="Rectángulo 77"/>
          <p:cNvSpPr/>
          <p:nvPr/>
        </p:nvSpPr>
        <p:spPr>
          <a:xfrm>
            <a:off x="152400" y="3585338"/>
            <a:ext cx="7619999" cy="29665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9" name="Elipse 78"/>
          <p:cNvSpPr/>
          <p:nvPr/>
        </p:nvSpPr>
        <p:spPr>
          <a:xfrm>
            <a:off x="5486400" y="4750781"/>
            <a:ext cx="927100" cy="9271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80" name="Elipse 79"/>
          <p:cNvSpPr/>
          <p:nvPr/>
        </p:nvSpPr>
        <p:spPr>
          <a:xfrm>
            <a:off x="6540500" y="4750781"/>
            <a:ext cx="927100" cy="9271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81" name="Elipse 80"/>
          <p:cNvSpPr/>
          <p:nvPr/>
        </p:nvSpPr>
        <p:spPr>
          <a:xfrm>
            <a:off x="4432300" y="4750781"/>
            <a:ext cx="927100" cy="92710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err="1" smtClean="0"/>
              <a:t>wear</a:t>
            </a:r>
            <a:endParaRPr lang="es-MX" dirty="0"/>
          </a:p>
        </p:txBody>
      </p:sp>
      <p:sp>
        <p:nvSpPr>
          <p:cNvPr id="83" name="Rectángulo redondeado 82"/>
          <p:cNvSpPr/>
          <p:nvPr/>
        </p:nvSpPr>
        <p:spPr>
          <a:xfrm>
            <a:off x="4279900" y="4623781"/>
            <a:ext cx="3276600" cy="11049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8" name="Triángulo isósceles 87"/>
          <p:cNvSpPr/>
          <p:nvPr/>
        </p:nvSpPr>
        <p:spPr>
          <a:xfrm>
            <a:off x="5682488" y="3703031"/>
            <a:ext cx="471424" cy="406400"/>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90" name="Conector angular 89"/>
          <p:cNvCxnSpPr>
            <a:stCxn id="88" idx="3"/>
            <a:endCxn id="80" idx="0"/>
          </p:cNvCxnSpPr>
          <p:nvPr/>
        </p:nvCxnSpPr>
        <p:spPr>
          <a:xfrm rot="16200000" flipH="1">
            <a:off x="6140450" y="3887181"/>
            <a:ext cx="641350" cy="1085850"/>
          </a:xfrm>
          <a:prstGeom prst="bentConnector3">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1" name="Conector recto 90"/>
          <p:cNvCxnSpPr>
            <a:stCxn id="88" idx="3"/>
            <a:endCxn id="83" idx="0"/>
          </p:cNvCxnSpPr>
          <p:nvPr/>
        </p:nvCxnSpPr>
        <p:spPr>
          <a:xfrm>
            <a:off x="5918200" y="4109431"/>
            <a:ext cx="0" cy="514350"/>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88" idx="3"/>
            <a:endCxn id="81" idx="0"/>
          </p:cNvCxnSpPr>
          <p:nvPr/>
        </p:nvCxnSpPr>
        <p:spPr>
          <a:xfrm rot="5400000">
            <a:off x="5086350" y="3918931"/>
            <a:ext cx="641350" cy="1022350"/>
          </a:xfrm>
          <a:prstGeom prst="bentConnector3">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3" name="Rectángulo 92"/>
          <p:cNvSpPr/>
          <p:nvPr/>
        </p:nvSpPr>
        <p:spPr>
          <a:xfrm>
            <a:off x="5530850" y="3318636"/>
            <a:ext cx="774700" cy="2667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38282</a:t>
            </a:r>
            <a:endParaRPr lang="es-MX" dirty="0"/>
          </a:p>
        </p:txBody>
      </p:sp>
      <p:cxnSp>
        <p:nvCxnSpPr>
          <p:cNvPr id="94" name="Conector recto 93"/>
          <p:cNvCxnSpPr>
            <a:stCxn id="88" idx="0"/>
            <a:endCxn id="93" idx="2"/>
          </p:cNvCxnSpPr>
          <p:nvPr/>
        </p:nvCxnSpPr>
        <p:spPr>
          <a:xfrm flipV="1">
            <a:off x="5918200" y="3585336"/>
            <a:ext cx="0" cy="117695"/>
          </a:xfrm>
          <a:prstGeom prst="line">
            <a:avLst/>
          </a:prstGeom>
          <a:ln>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95" name="Rectángulo redondeado 94"/>
          <p:cNvSpPr/>
          <p:nvPr/>
        </p:nvSpPr>
        <p:spPr>
          <a:xfrm>
            <a:off x="5682488" y="2592007"/>
            <a:ext cx="407407" cy="635000"/>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6" name="Rectángulo 95"/>
          <p:cNvSpPr/>
          <p:nvPr/>
        </p:nvSpPr>
        <p:spPr>
          <a:xfrm>
            <a:off x="5673869" y="2301543"/>
            <a:ext cx="416026" cy="250038"/>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80</a:t>
            </a:r>
            <a:endParaRPr lang="es-MX" dirty="0"/>
          </a:p>
        </p:txBody>
      </p:sp>
      <p:sp>
        <p:nvSpPr>
          <p:cNvPr id="97" name="CuadroTexto 96"/>
          <p:cNvSpPr txBox="1"/>
          <p:nvPr/>
        </p:nvSpPr>
        <p:spPr>
          <a:xfrm>
            <a:off x="6047887" y="3728657"/>
            <a:ext cx="1149675" cy="430887"/>
          </a:xfrm>
          <a:prstGeom prst="rect">
            <a:avLst/>
          </a:prstGeom>
          <a:noFill/>
        </p:spPr>
        <p:txBody>
          <a:bodyPr wrap="none" rtlCol="0">
            <a:spAutoFit/>
          </a:bodyPr>
          <a:lstStyle/>
          <a:p>
            <a:pPr algn="ctr"/>
            <a:r>
              <a:rPr lang="es-MX" sz="1100" dirty="0" smtClean="0">
                <a:solidFill>
                  <a:srgbClr val="FFC000"/>
                </a:solidFill>
              </a:rPr>
              <a:t>video-</a:t>
            </a:r>
            <a:r>
              <a:rPr lang="es-MX" sz="1100" dirty="0" err="1" smtClean="0">
                <a:solidFill>
                  <a:srgbClr val="FFC000"/>
                </a:solidFill>
              </a:rPr>
              <a:t>service</a:t>
            </a:r>
            <a:endParaRPr lang="es-MX" sz="1100" dirty="0">
              <a:solidFill>
                <a:srgbClr val="FFC000"/>
              </a:solidFill>
            </a:endParaRPr>
          </a:p>
          <a:p>
            <a:pPr algn="ctr"/>
            <a:r>
              <a:rPr lang="es-MX" sz="1100" dirty="0" smtClean="0">
                <a:solidFill>
                  <a:srgbClr val="FFC000"/>
                </a:solidFill>
              </a:rPr>
              <a:t>(</a:t>
            </a:r>
            <a:r>
              <a:rPr lang="es-MX" sz="1100" dirty="0" err="1" smtClean="0">
                <a:solidFill>
                  <a:srgbClr val="FFC000"/>
                </a:solidFill>
              </a:rPr>
              <a:t>LoadBalancer</a:t>
            </a:r>
            <a:r>
              <a:rPr lang="es-MX" sz="1100" dirty="0" smtClean="0">
                <a:solidFill>
                  <a:srgbClr val="FFC000"/>
                </a:solidFill>
              </a:rPr>
              <a:t>)</a:t>
            </a:r>
            <a:endParaRPr lang="es-MX" sz="1100" dirty="0">
              <a:solidFill>
                <a:srgbClr val="FFC000"/>
              </a:solidFill>
            </a:endParaRPr>
          </a:p>
        </p:txBody>
      </p:sp>
      <p:sp>
        <p:nvSpPr>
          <p:cNvPr id="100" name="Rectángulo 99"/>
          <p:cNvSpPr/>
          <p:nvPr/>
        </p:nvSpPr>
        <p:spPr>
          <a:xfrm>
            <a:off x="3620060" y="2953344"/>
            <a:ext cx="1973528" cy="32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err="1">
                <a:solidFill>
                  <a:srgbClr val="002060"/>
                </a:solidFill>
              </a:rPr>
              <a:t>g</a:t>
            </a:r>
            <a:r>
              <a:rPr lang="es-MX" dirty="0" err="1" smtClean="0">
                <a:solidFill>
                  <a:srgbClr val="002060"/>
                </a:solidFill>
              </a:rPr>
              <a:t>cp</a:t>
            </a:r>
            <a:r>
              <a:rPr lang="es-MX" dirty="0" smtClean="0">
                <a:solidFill>
                  <a:srgbClr val="002060"/>
                </a:solidFill>
              </a:rPr>
              <a:t> load-balancer2</a:t>
            </a:r>
            <a:endParaRPr lang="es-MX" dirty="0">
              <a:solidFill>
                <a:srgbClr val="002060"/>
              </a:solidFill>
            </a:endParaRPr>
          </a:p>
        </p:txBody>
      </p:sp>
      <p:sp>
        <p:nvSpPr>
          <p:cNvPr id="101" name="Rectángulo redondeado 100"/>
          <p:cNvSpPr/>
          <p:nvPr/>
        </p:nvSpPr>
        <p:spPr>
          <a:xfrm>
            <a:off x="3699606" y="2033628"/>
            <a:ext cx="407407" cy="635000"/>
          </a:xfrm>
          <a:prstGeom prst="roundRect">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cxnSp>
        <p:nvCxnSpPr>
          <p:cNvPr id="103" name="Conector angular 102"/>
          <p:cNvCxnSpPr>
            <a:stCxn id="45" idx="3"/>
            <a:endCxn id="101" idx="2"/>
          </p:cNvCxnSpPr>
          <p:nvPr/>
        </p:nvCxnSpPr>
        <p:spPr>
          <a:xfrm flipV="1">
            <a:off x="2635495" y="2668628"/>
            <a:ext cx="1267815" cy="239898"/>
          </a:xfrm>
          <a:prstGeom prst="bentConnector2">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6" name="Conector angular 105"/>
          <p:cNvCxnSpPr>
            <a:stCxn id="95" idx="1"/>
            <a:endCxn id="101" idx="2"/>
          </p:cNvCxnSpPr>
          <p:nvPr/>
        </p:nvCxnSpPr>
        <p:spPr>
          <a:xfrm rot="10800000">
            <a:off x="3903310" y="2668629"/>
            <a:ext cx="1779178" cy="240879"/>
          </a:xfrm>
          <a:prstGeom prst="bentConnector2">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109" name="Rectángulo 108"/>
          <p:cNvSpPr/>
          <p:nvPr/>
        </p:nvSpPr>
        <p:spPr>
          <a:xfrm>
            <a:off x="3620060" y="1277045"/>
            <a:ext cx="2565400" cy="32045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err="1" smtClean="0">
                <a:solidFill>
                  <a:srgbClr val="002060"/>
                </a:solidFill>
              </a:rPr>
              <a:t>Yet</a:t>
            </a:r>
            <a:r>
              <a:rPr lang="es-MX" dirty="0" smtClean="0">
                <a:solidFill>
                  <a:srgbClr val="002060"/>
                </a:solidFill>
              </a:rPr>
              <a:t> </a:t>
            </a:r>
            <a:r>
              <a:rPr lang="es-MX" dirty="0" err="1" smtClean="0">
                <a:solidFill>
                  <a:srgbClr val="002060"/>
                </a:solidFill>
              </a:rPr>
              <a:t>another</a:t>
            </a:r>
            <a:r>
              <a:rPr lang="es-MX" dirty="0" smtClean="0">
                <a:solidFill>
                  <a:srgbClr val="002060"/>
                </a:solidFill>
              </a:rPr>
              <a:t> load-</a:t>
            </a:r>
            <a:r>
              <a:rPr lang="es-MX" dirty="0" err="1" smtClean="0">
                <a:solidFill>
                  <a:srgbClr val="002060"/>
                </a:solidFill>
              </a:rPr>
              <a:t>balancer</a:t>
            </a:r>
            <a:endParaRPr lang="es-MX" dirty="0">
              <a:solidFill>
                <a:srgbClr val="002060"/>
              </a:solidFill>
            </a:endParaRPr>
          </a:p>
        </p:txBody>
      </p:sp>
      <p:sp>
        <p:nvSpPr>
          <p:cNvPr id="110" name="CuadroTexto 109"/>
          <p:cNvSpPr txBox="1"/>
          <p:nvPr/>
        </p:nvSpPr>
        <p:spPr>
          <a:xfrm>
            <a:off x="4102100" y="1905321"/>
            <a:ext cx="1846980" cy="400110"/>
          </a:xfrm>
          <a:prstGeom prst="rect">
            <a:avLst/>
          </a:prstGeom>
          <a:noFill/>
        </p:spPr>
        <p:txBody>
          <a:bodyPr wrap="none" rtlCol="0">
            <a:spAutoFit/>
          </a:bodyPr>
          <a:lstStyle/>
          <a:p>
            <a:r>
              <a:rPr lang="en-US" sz="1000" dirty="0"/>
              <a:t>/apparel -&gt; </a:t>
            </a:r>
            <a:r>
              <a:rPr lang="en-US" sz="1000" dirty="0" err="1"/>
              <a:t>gcp</a:t>
            </a:r>
            <a:r>
              <a:rPr lang="en-US" sz="1000" dirty="0"/>
              <a:t> load-balancer</a:t>
            </a:r>
          </a:p>
          <a:p>
            <a:r>
              <a:rPr lang="en-US" sz="1000" dirty="0"/>
              <a:t>/video -&gt; </a:t>
            </a:r>
            <a:r>
              <a:rPr lang="en-US" sz="1000" dirty="0" err="1"/>
              <a:t>gcp</a:t>
            </a:r>
            <a:r>
              <a:rPr lang="en-US" sz="1000" dirty="0"/>
              <a:t> load-balancer-2</a:t>
            </a:r>
            <a:endParaRPr lang="es-MX" sz="1000" dirty="0"/>
          </a:p>
        </p:txBody>
      </p:sp>
      <p:pic>
        <p:nvPicPr>
          <p:cNvPr id="111" name="Imagen 1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9125" y="2344225"/>
            <a:ext cx="340308" cy="412750"/>
          </a:xfrm>
          <a:prstGeom prst="rect">
            <a:avLst/>
          </a:prstGeom>
        </p:spPr>
      </p:pic>
      <p:grpSp>
        <p:nvGrpSpPr>
          <p:cNvPr id="116" name="Grupo 115"/>
          <p:cNvGrpSpPr/>
          <p:nvPr/>
        </p:nvGrpSpPr>
        <p:grpSpPr>
          <a:xfrm>
            <a:off x="220580" y="2945273"/>
            <a:ext cx="7045163" cy="642789"/>
            <a:chOff x="3962399" y="2930293"/>
            <a:chExt cx="7753353" cy="642789"/>
          </a:xfrm>
        </p:grpSpPr>
        <p:sp>
          <p:nvSpPr>
            <p:cNvPr id="113" name="Trapecio 112"/>
            <p:cNvSpPr/>
            <p:nvPr/>
          </p:nvSpPr>
          <p:spPr>
            <a:xfrm>
              <a:off x="3962399" y="2930293"/>
              <a:ext cx="7753353" cy="642789"/>
            </a:xfrm>
            <a:prstGeom prst="trapezoid">
              <a:avLst>
                <a:gd name="adj" fmla="val 7439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 N G R E S </a:t>
              </a:r>
              <a:r>
                <a:rPr lang="es-MX" dirty="0" err="1" smtClean="0"/>
                <a:t>S</a:t>
              </a:r>
              <a:endParaRPr lang="es-MX" dirty="0"/>
            </a:p>
          </p:txBody>
        </p:sp>
        <p:pic>
          <p:nvPicPr>
            <p:cNvPr id="114" name="Imagen 1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248" y="3016779"/>
              <a:ext cx="351236" cy="426004"/>
            </a:xfrm>
            <a:prstGeom prst="rect">
              <a:avLst/>
            </a:prstGeom>
          </p:spPr>
        </p:pic>
        <p:pic>
          <p:nvPicPr>
            <p:cNvPr id="115" name="Imagen 1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42600" y="3082349"/>
              <a:ext cx="463550" cy="338675"/>
            </a:xfrm>
            <a:prstGeom prst="rect">
              <a:avLst/>
            </a:prstGeom>
          </p:spPr>
        </p:pic>
      </p:grpSp>
      <p:sp>
        <p:nvSpPr>
          <p:cNvPr id="117" name="Rectángulo 116"/>
          <p:cNvSpPr/>
          <p:nvPr/>
        </p:nvSpPr>
        <p:spPr>
          <a:xfrm>
            <a:off x="621538" y="2793116"/>
            <a:ext cx="1410462" cy="320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MX" dirty="0" smtClean="0">
                <a:solidFill>
                  <a:srgbClr val="002060"/>
                </a:solidFill>
              </a:rPr>
              <a:t>proxy-server</a:t>
            </a:r>
            <a:endParaRPr lang="es-MX" dirty="0">
              <a:solidFill>
                <a:srgbClr val="002060"/>
              </a:solidFill>
            </a:endParaRPr>
          </a:p>
        </p:txBody>
      </p:sp>
    </p:spTree>
    <p:extLst>
      <p:ext uri="{BB962C8B-B14F-4D97-AF65-F5344CB8AC3E}">
        <p14:creationId xmlns:p14="http://schemas.microsoft.com/office/powerpoint/2010/main" val="292414326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xit" presetSubtype="0" fill="hold" grpId="1" nodeType="clickEffect">
                                  <p:stCondLst>
                                    <p:cond delay="0"/>
                                  </p:stCondLst>
                                  <p:childTnLst>
                                    <p:animEffect transition="out" filter="fade">
                                      <p:cBhvr>
                                        <p:cTn id="56" dur="500"/>
                                        <p:tgtEl>
                                          <p:spTgt spid="41"/>
                                        </p:tgtEl>
                                      </p:cBhvr>
                                    </p:animEffect>
                                    <p:set>
                                      <p:cBhvr>
                                        <p:cTn id="57" dur="1" fill="hold">
                                          <p:stCondLst>
                                            <p:cond delay="499"/>
                                          </p:stCondLst>
                                        </p:cTn>
                                        <p:tgtEl>
                                          <p:spTgt spid="4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117"/>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6"/>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grpId="1" nodeType="clickEffect">
                                  <p:stCondLst>
                                    <p:cond delay="0"/>
                                  </p:stCondLst>
                                  <p:childTnLst>
                                    <p:animEffect transition="out" filter="fade">
                                      <p:cBhvr>
                                        <p:cTn id="73" dur="500"/>
                                        <p:tgtEl>
                                          <p:spTgt spid="43"/>
                                        </p:tgtEl>
                                      </p:cBhvr>
                                    </p:animEffect>
                                    <p:set>
                                      <p:cBhvr>
                                        <p:cTn id="74" dur="1" fill="hold">
                                          <p:stCondLst>
                                            <p:cond delay="499"/>
                                          </p:stCondLst>
                                        </p:cTn>
                                        <p:tgtEl>
                                          <p:spTgt spid="43"/>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grpId="1" nodeType="clickEffect">
                                  <p:stCondLst>
                                    <p:cond delay="0"/>
                                  </p:stCondLst>
                                  <p:childTnLst>
                                    <p:animEffect transition="out" filter="fade">
                                      <p:cBhvr>
                                        <p:cTn id="82" dur="500"/>
                                        <p:tgtEl>
                                          <p:spTgt spid="44"/>
                                        </p:tgtEl>
                                      </p:cBhvr>
                                    </p:animEffect>
                                    <p:set>
                                      <p:cBhvr>
                                        <p:cTn id="83" dur="1" fill="hold">
                                          <p:stCondLst>
                                            <p:cond delay="499"/>
                                          </p:stCondLst>
                                        </p:cTn>
                                        <p:tgtEl>
                                          <p:spTgt spid="4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4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52"/>
                                        </p:tgtEl>
                                      </p:cBhvr>
                                    </p:animEffect>
                                    <p:set>
                                      <p:cBhvr>
                                        <p:cTn id="96" dur="1" fill="hold">
                                          <p:stCondLst>
                                            <p:cond delay="499"/>
                                          </p:stCondLst>
                                        </p:cTn>
                                        <p:tgtEl>
                                          <p:spTgt spid="52"/>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51"/>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0" presetClass="exit" presetSubtype="0" fill="hold" grpId="1" nodeType="clickEffect">
                                  <p:stCondLst>
                                    <p:cond delay="0"/>
                                  </p:stCondLst>
                                  <p:childTnLst>
                                    <p:animEffect transition="out" filter="fade">
                                      <p:cBhvr>
                                        <p:cTn id="104" dur="500"/>
                                        <p:tgtEl>
                                          <p:spTgt spid="45"/>
                                        </p:tgtEl>
                                      </p:cBhvr>
                                    </p:animEffect>
                                    <p:set>
                                      <p:cBhvr>
                                        <p:cTn id="105" dur="1" fill="hold">
                                          <p:stCondLst>
                                            <p:cond delay="499"/>
                                          </p:stCondLst>
                                        </p:cTn>
                                        <p:tgtEl>
                                          <p:spTgt spid="45"/>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46"/>
                                        </p:tgtEl>
                                      </p:cBhvr>
                                    </p:animEffect>
                                    <p:set>
                                      <p:cBhvr>
                                        <p:cTn id="108" dur="1" fill="hold">
                                          <p:stCondLst>
                                            <p:cond delay="499"/>
                                          </p:stCondLst>
                                        </p:cTn>
                                        <p:tgtEl>
                                          <p:spTgt spid="46"/>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49"/>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grpId="1" nodeType="clickEffect">
                                  <p:stCondLst>
                                    <p:cond delay="0"/>
                                  </p:stCondLst>
                                  <p:childTnLst>
                                    <p:animEffect transition="out" filter="fade">
                                      <p:cBhvr>
                                        <p:cTn id="116" dur="500"/>
                                        <p:tgtEl>
                                          <p:spTgt spid="47"/>
                                        </p:tgtEl>
                                      </p:cBhvr>
                                    </p:animEffect>
                                    <p:set>
                                      <p:cBhvr>
                                        <p:cTn id="117" dur="1" fill="hold">
                                          <p:stCondLst>
                                            <p:cond delay="499"/>
                                          </p:stCondLst>
                                        </p:cTn>
                                        <p:tgtEl>
                                          <p:spTgt spid="47"/>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0" presetClass="exit" presetSubtype="0" fill="hold" grpId="2" nodeType="clickEffect">
                                  <p:stCondLst>
                                    <p:cond delay="0"/>
                                  </p:stCondLst>
                                  <p:childTnLst>
                                    <p:animEffect transition="out" filter="fade">
                                      <p:cBhvr>
                                        <p:cTn id="121" dur="500"/>
                                        <p:tgtEl>
                                          <p:spTgt spid="117"/>
                                        </p:tgtEl>
                                      </p:cBhvr>
                                    </p:animEffect>
                                    <p:set>
                                      <p:cBhvr>
                                        <p:cTn id="122" dur="1" fill="hold">
                                          <p:stCondLst>
                                            <p:cond delay="499"/>
                                          </p:stCondLst>
                                        </p:cTn>
                                        <p:tgtEl>
                                          <p:spTgt spid="117"/>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2" nodeType="click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grpId="2" nodeType="click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par>
                                <p:cTn id="131" presetID="1" presetClass="entr" presetSubtype="0" fill="hold" grpId="2"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0" presetClass="exit" presetSubtype="0" fill="hold" grpId="1" nodeType="clickEffect">
                                  <p:stCondLst>
                                    <p:cond delay="0"/>
                                  </p:stCondLst>
                                  <p:childTnLst>
                                    <p:animEffect transition="out" filter="fade">
                                      <p:cBhvr>
                                        <p:cTn id="138" dur="500"/>
                                        <p:tgtEl>
                                          <p:spTgt spid="48"/>
                                        </p:tgtEl>
                                      </p:cBhvr>
                                    </p:animEffect>
                                    <p:set>
                                      <p:cBhvr>
                                        <p:cTn id="139" dur="1" fill="hold">
                                          <p:stCondLst>
                                            <p:cond delay="499"/>
                                          </p:stCondLst>
                                        </p:cTn>
                                        <p:tgtEl>
                                          <p:spTgt spid="48"/>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 presetClass="entr" presetSubtype="0" fill="hold" grpId="2" nodeType="clickEffect">
                                  <p:stCondLst>
                                    <p:cond delay="0"/>
                                  </p:stCondLst>
                                  <p:childTnLst>
                                    <p:set>
                                      <p:cBhvr>
                                        <p:cTn id="143" dur="1" fill="hold">
                                          <p:stCondLst>
                                            <p:cond delay="0"/>
                                          </p:stCondLst>
                                        </p:cTn>
                                        <p:tgtEl>
                                          <p:spTgt spid="43"/>
                                        </p:tgtEl>
                                        <p:attrNameLst>
                                          <p:attrName>style.visibility</p:attrName>
                                        </p:attrNameLst>
                                      </p:cBhvr>
                                      <p:to>
                                        <p:strVal val="visible"/>
                                      </p:to>
                                    </p:se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3" nodeType="clickEffect">
                                  <p:stCondLst>
                                    <p:cond delay="0"/>
                                  </p:stCondLst>
                                  <p:childTnLst>
                                    <p:animEffect transition="out" filter="fade">
                                      <p:cBhvr>
                                        <p:cTn id="147" dur="500"/>
                                        <p:tgtEl>
                                          <p:spTgt spid="43"/>
                                        </p:tgtEl>
                                      </p:cBhvr>
                                    </p:animEffect>
                                    <p:set>
                                      <p:cBhvr>
                                        <p:cTn id="148" dur="1" fill="hold">
                                          <p:stCondLst>
                                            <p:cond delay="499"/>
                                          </p:stCondLst>
                                        </p:cTn>
                                        <p:tgtEl>
                                          <p:spTgt spid="43"/>
                                        </p:tgtEl>
                                        <p:attrNameLst>
                                          <p:attrName>style.visibility</p:attrName>
                                        </p:attrNameLst>
                                      </p:cBhvr>
                                      <p:to>
                                        <p:strVal val="hidden"/>
                                      </p:to>
                                    </p:set>
                                  </p:childTnLst>
                                </p:cTn>
                              </p:par>
                            </p:childTnLst>
                          </p:cTn>
                        </p:par>
                      </p:childTnLst>
                    </p:cTn>
                  </p:par>
                  <p:par>
                    <p:cTn id="149" fill="hold">
                      <p:stCondLst>
                        <p:cond delay="indefinite"/>
                      </p:stCondLst>
                      <p:childTnLst>
                        <p:par>
                          <p:cTn id="150" fill="hold">
                            <p:stCondLst>
                              <p:cond delay="0"/>
                            </p:stCondLst>
                            <p:childTnLst>
                              <p:par>
                                <p:cTn id="151" presetID="10" presetClass="exit" presetSubtype="0" fill="hold" grpId="3" nodeType="clickEffect">
                                  <p:stCondLst>
                                    <p:cond delay="0"/>
                                  </p:stCondLst>
                                  <p:childTnLst>
                                    <p:animEffect transition="out" filter="fade">
                                      <p:cBhvr>
                                        <p:cTn id="152" dur="500"/>
                                        <p:tgtEl>
                                          <p:spTgt spid="44"/>
                                        </p:tgtEl>
                                      </p:cBhvr>
                                    </p:animEffect>
                                    <p:set>
                                      <p:cBhvr>
                                        <p:cTn id="153" dur="1" fill="hold">
                                          <p:stCondLst>
                                            <p:cond delay="499"/>
                                          </p:stCondLst>
                                        </p:cTn>
                                        <p:tgtEl>
                                          <p:spTgt spid="44"/>
                                        </p:tgtEl>
                                        <p:attrNameLst>
                                          <p:attrName>style.visibility</p:attrName>
                                        </p:attrNameLst>
                                      </p:cBhvr>
                                      <p:to>
                                        <p:strVal val="hidden"/>
                                      </p:to>
                                    </p:set>
                                  </p:childTnLst>
                                </p:cTn>
                              </p:par>
                            </p:childTnLst>
                          </p:cTn>
                        </p:par>
                      </p:childTnLst>
                    </p:cTn>
                  </p:par>
                  <p:par>
                    <p:cTn id="154" fill="hold">
                      <p:stCondLst>
                        <p:cond delay="indefinite"/>
                      </p:stCondLst>
                      <p:childTnLst>
                        <p:par>
                          <p:cTn id="155" fill="hold">
                            <p:stCondLst>
                              <p:cond delay="0"/>
                            </p:stCondLst>
                            <p:childTnLst>
                              <p:par>
                                <p:cTn id="156" presetID="1" presetClass="entr" presetSubtype="0" fill="hold" grpId="2" nodeType="clickEffect">
                                  <p:stCondLst>
                                    <p:cond delay="0"/>
                                  </p:stCondLst>
                                  <p:childTnLst>
                                    <p:set>
                                      <p:cBhvr>
                                        <p:cTn id="157" dur="1" fill="hold">
                                          <p:stCondLst>
                                            <p:cond delay="0"/>
                                          </p:stCondLst>
                                        </p:cTn>
                                        <p:tgtEl>
                                          <p:spTgt spid="47"/>
                                        </p:tgtEl>
                                        <p:attrNameLst>
                                          <p:attrName>style.visibility</p:attrName>
                                        </p:attrNameLst>
                                      </p:cBhvr>
                                      <p:to>
                                        <p:strVal val="visible"/>
                                      </p:to>
                                    </p:set>
                                  </p:childTnLst>
                                </p:cTn>
                              </p:par>
                            </p:childTnLst>
                          </p:cTn>
                        </p:par>
                      </p:childTnLst>
                    </p:cTn>
                  </p:par>
                  <p:par>
                    <p:cTn id="158" fill="hold">
                      <p:stCondLst>
                        <p:cond delay="indefinite"/>
                      </p:stCondLst>
                      <p:childTnLst>
                        <p:par>
                          <p:cTn id="159" fill="hold">
                            <p:stCondLst>
                              <p:cond delay="0"/>
                            </p:stCondLst>
                            <p:childTnLst>
                              <p:par>
                                <p:cTn id="160" presetID="1" presetClass="entr" presetSubtype="0" fill="hold" grpId="0" nodeType="clickEffect">
                                  <p:stCondLst>
                                    <p:cond delay="0"/>
                                  </p:stCondLst>
                                  <p:childTnLst>
                                    <p:set>
                                      <p:cBhvr>
                                        <p:cTn id="161" dur="1" fill="hold">
                                          <p:stCondLst>
                                            <p:cond delay="0"/>
                                          </p:stCondLst>
                                        </p:cTn>
                                        <p:tgtEl>
                                          <p:spTgt spid="53"/>
                                        </p:tgtEl>
                                        <p:attrNameLst>
                                          <p:attrName>style.visibility</p:attrName>
                                        </p:attrNameLst>
                                      </p:cBhvr>
                                      <p:to>
                                        <p:strVal val="visible"/>
                                      </p:to>
                                    </p:set>
                                  </p:childTnLst>
                                </p:cTn>
                              </p:par>
                            </p:childTnLst>
                          </p:cTn>
                        </p:par>
                      </p:childTnLst>
                    </p:cTn>
                  </p:par>
                  <p:par>
                    <p:cTn id="162" fill="hold">
                      <p:stCondLst>
                        <p:cond delay="indefinite"/>
                      </p:stCondLst>
                      <p:childTnLst>
                        <p:par>
                          <p:cTn id="163" fill="hold">
                            <p:stCondLst>
                              <p:cond delay="0"/>
                            </p:stCondLst>
                            <p:childTnLst>
                              <p:par>
                                <p:cTn id="164" presetID="1" presetClass="entr" presetSubtype="0" fill="hold" grpId="0" nodeType="clickEffect">
                                  <p:stCondLst>
                                    <p:cond delay="0"/>
                                  </p:stCondLst>
                                  <p:childTnLst>
                                    <p:set>
                                      <p:cBhvr>
                                        <p:cTn id="165" dur="1" fill="hold">
                                          <p:stCondLst>
                                            <p:cond delay="0"/>
                                          </p:stCondLst>
                                        </p:cTn>
                                        <p:tgtEl>
                                          <p:spTgt spid="79"/>
                                        </p:tgtEl>
                                        <p:attrNameLst>
                                          <p:attrName>style.visibility</p:attrName>
                                        </p:attrNameLst>
                                      </p:cBhvr>
                                      <p:to>
                                        <p:strVal val="visible"/>
                                      </p:to>
                                    </p:set>
                                  </p:childTnLst>
                                </p:cTn>
                              </p:par>
                              <p:par>
                                <p:cTn id="166" presetID="1" presetClass="entr" presetSubtype="0" fill="hold" grpId="0" nodeType="withEffect">
                                  <p:stCondLst>
                                    <p:cond delay="0"/>
                                  </p:stCondLst>
                                  <p:childTnLst>
                                    <p:set>
                                      <p:cBhvr>
                                        <p:cTn id="167" dur="1" fill="hold">
                                          <p:stCondLst>
                                            <p:cond delay="0"/>
                                          </p:stCondLst>
                                        </p:cTn>
                                        <p:tgtEl>
                                          <p:spTgt spid="81"/>
                                        </p:tgtEl>
                                        <p:attrNameLst>
                                          <p:attrName>style.visibility</p:attrName>
                                        </p:attrNameLst>
                                      </p:cBhvr>
                                      <p:to>
                                        <p:strVal val="visible"/>
                                      </p:to>
                                    </p:set>
                                  </p:childTnLst>
                                </p:cTn>
                              </p:par>
                              <p:par>
                                <p:cTn id="168" presetID="1" presetClass="entr" presetSubtype="0" fill="hold" grpId="0" nodeType="withEffect">
                                  <p:stCondLst>
                                    <p:cond delay="0"/>
                                  </p:stCondLst>
                                  <p:childTnLst>
                                    <p:set>
                                      <p:cBhvr>
                                        <p:cTn id="169" dur="1" fill="hold">
                                          <p:stCondLst>
                                            <p:cond delay="0"/>
                                          </p:stCondLst>
                                        </p:cTn>
                                        <p:tgtEl>
                                          <p:spTgt spid="80"/>
                                        </p:tgtEl>
                                        <p:attrNameLst>
                                          <p:attrName>style.visibility</p:attrName>
                                        </p:attrNameLst>
                                      </p:cBhvr>
                                      <p:to>
                                        <p:strVal val="visible"/>
                                      </p:to>
                                    </p:set>
                                  </p:childTnLst>
                                </p:cTn>
                              </p:par>
                              <p:par>
                                <p:cTn id="170" presetID="1" presetClass="entr" presetSubtype="0" fill="hold" grpId="0" nodeType="withEffect">
                                  <p:stCondLst>
                                    <p:cond delay="0"/>
                                  </p:stCondLst>
                                  <p:childTnLst>
                                    <p:set>
                                      <p:cBhvr>
                                        <p:cTn id="171" dur="1" fill="hold">
                                          <p:stCondLst>
                                            <p:cond delay="0"/>
                                          </p:stCondLst>
                                        </p:cTn>
                                        <p:tgtEl>
                                          <p:spTgt spid="83"/>
                                        </p:tgtEl>
                                        <p:attrNameLst>
                                          <p:attrName>style.visibility</p:attrName>
                                        </p:attrNameLst>
                                      </p:cBhvr>
                                      <p:to>
                                        <p:strVal val="visible"/>
                                      </p:to>
                                    </p:set>
                                  </p:childTnLst>
                                </p:cTn>
                              </p:par>
                            </p:childTnLst>
                          </p:cTn>
                        </p:par>
                      </p:childTnLst>
                    </p:cTn>
                  </p:par>
                  <p:par>
                    <p:cTn id="172" fill="hold">
                      <p:stCondLst>
                        <p:cond delay="indefinite"/>
                      </p:stCondLst>
                      <p:childTnLst>
                        <p:par>
                          <p:cTn id="173" fill="hold">
                            <p:stCondLst>
                              <p:cond delay="0"/>
                            </p:stCondLst>
                            <p:childTnLst>
                              <p:par>
                                <p:cTn id="174" presetID="1" presetClass="entr" presetSubtype="0" fill="hold" grpId="0" nodeType="clickEffect">
                                  <p:stCondLst>
                                    <p:cond delay="0"/>
                                  </p:stCondLst>
                                  <p:childTnLst>
                                    <p:set>
                                      <p:cBhvr>
                                        <p:cTn id="175" dur="1" fill="hold">
                                          <p:stCondLst>
                                            <p:cond delay="0"/>
                                          </p:stCondLst>
                                        </p:cTn>
                                        <p:tgtEl>
                                          <p:spTgt spid="78"/>
                                        </p:tgtEl>
                                        <p:attrNameLst>
                                          <p:attrName>style.visibility</p:attrName>
                                        </p:attrNameLst>
                                      </p:cBhvr>
                                      <p:to>
                                        <p:strVal val="visible"/>
                                      </p:to>
                                    </p:set>
                                  </p:childTnLst>
                                </p:cTn>
                              </p:par>
                            </p:childTnLst>
                          </p:cTn>
                        </p:par>
                      </p:childTnLst>
                    </p:cTn>
                  </p:par>
                  <p:par>
                    <p:cTn id="176" fill="hold">
                      <p:stCondLst>
                        <p:cond delay="indefinite"/>
                      </p:stCondLst>
                      <p:childTnLst>
                        <p:par>
                          <p:cTn id="177" fill="hold">
                            <p:stCondLst>
                              <p:cond delay="0"/>
                            </p:stCondLst>
                            <p:childTnLst>
                              <p:par>
                                <p:cTn id="178" presetID="10" presetClass="exit" presetSubtype="0" fill="hold" nodeType="clickEffect">
                                  <p:stCondLst>
                                    <p:cond delay="0"/>
                                  </p:stCondLst>
                                  <p:childTnLst>
                                    <p:animEffect transition="out" filter="fade">
                                      <p:cBhvr>
                                        <p:cTn id="179" dur="500"/>
                                        <p:tgtEl>
                                          <p:spTgt spid="51"/>
                                        </p:tgtEl>
                                      </p:cBhvr>
                                    </p:animEffect>
                                    <p:set>
                                      <p:cBhvr>
                                        <p:cTn id="180" dur="1" fill="hold">
                                          <p:stCondLst>
                                            <p:cond delay="499"/>
                                          </p:stCondLst>
                                        </p:cTn>
                                        <p:tgtEl>
                                          <p:spTgt spid="51"/>
                                        </p:tgtEl>
                                        <p:attrNameLst>
                                          <p:attrName>style.visibility</p:attrName>
                                        </p:attrNameLst>
                                      </p:cBhvr>
                                      <p:to>
                                        <p:strVal val="hidden"/>
                                      </p:to>
                                    </p:set>
                                  </p:childTnLst>
                                </p:cTn>
                              </p:par>
                            </p:childTnLst>
                          </p:cTn>
                        </p:par>
                      </p:childTnLst>
                    </p:cTn>
                  </p:par>
                  <p:par>
                    <p:cTn id="181" fill="hold">
                      <p:stCondLst>
                        <p:cond delay="indefinite"/>
                      </p:stCondLst>
                      <p:childTnLst>
                        <p:par>
                          <p:cTn id="182" fill="hold">
                            <p:stCondLst>
                              <p:cond delay="0"/>
                            </p:stCondLst>
                            <p:childTnLst>
                              <p:par>
                                <p:cTn id="183" presetID="1" presetClass="entr" presetSubtype="0" fill="hold" nodeType="clickEffect">
                                  <p:stCondLst>
                                    <p:cond delay="0"/>
                                  </p:stCondLst>
                                  <p:childTnLst>
                                    <p:set>
                                      <p:cBhvr>
                                        <p:cTn id="184" dur="1" fill="hold">
                                          <p:stCondLst>
                                            <p:cond delay="0"/>
                                          </p:stCondLst>
                                        </p:cTn>
                                        <p:tgtEl>
                                          <p:spTgt spid="94"/>
                                        </p:tgtEl>
                                        <p:attrNameLst>
                                          <p:attrName>style.visibility</p:attrName>
                                        </p:attrNameLst>
                                      </p:cBhvr>
                                      <p:to>
                                        <p:strVal val="visible"/>
                                      </p:to>
                                    </p:set>
                                  </p:childTnLst>
                                </p:cTn>
                              </p:par>
                              <p:par>
                                <p:cTn id="185" presetID="1" presetClass="entr" presetSubtype="0" fill="hold" grpId="0" nodeType="withEffect">
                                  <p:stCondLst>
                                    <p:cond delay="0"/>
                                  </p:stCondLst>
                                  <p:childTnLst>
                                    <p:set>
                                      <p:cBhvr>
                                        <p:cTn id="186" dur="1" fill="hold">
                                          <p:stCondLst>
                                            <p:cond delay="0"/>
                                          </p:stCondLst>
                                        </p:cTn>
                                        <p:tgtEl>
                                          <p:spTgt spid="88"/>
                                        </p:tgtEl>
                                        <p:attrNameLst>
                                          <p:attrName>style.visibility</p:attrName>
                                        </p:attrNameLst>
                                      </p:cBhvr>
                                      <p:to>
                                        <p:strVal val="visible"/>
                                      </p:to>
                                    </p:set>
                                  </p:childTnLst>
                                </p:cTn>
                              </p:par>
                              <p:par>
                                <p:cTn id="187" presetID="1" presetClass="entr" presetSubtype="0" fill="hold" grpId="0" nodeType="withEffect">
                                  <p:stCondLst>
                                    <p:cond delay="0"/>
                                  </p:stCondLst>
                                  <p:childTnLst>
                                    <p:set>
                                      <p:cBhvr>
                                        <p:cTn id="188" dur="1" fill="hold">
                                          <p:stCondLst>
                                            <p:cond delay="0"/>
                                          </p:stCondLst>
                                        </p:cTn>
                                        <p:tgtEl>
                                          <p:spTgt spid="97"/>
                                        </p:tgtEl>
                                        <p:attrNameLst>
                                          <p:attrName>style.visibility</p:attrName>
                                        </p:attrNameLst>
                                      </p:cBhvr>
                                      <p:to>
                                        <p:strVal val="visible"/>
                                      </p:to>
                                    </p:set>
                                  </p:childTnLst>
                                </p:cTn>
                              </p:par>
                              <p:par>
                                <p:cTn id="189" presetID="1" presetClass="entr" presetSubtype="0" fill="hold" nodeType="withEffect">
                                  <p:stCondLst>
                                    <p:cond delay="0"/>
                                  </p:stCondLst>
                                  <p:childTnLst>
                                    <p:set>
                                      <p:cBhvr>
                                        <p:cTn id="190" dur="1" fill="hold">
                                          <p:stCondLst>
                                            <p:cond delay="0"/>
                                          </p:stCondLst>
                                        </p:cTn>
                                        <p:tgtEl>
                                          <p:spTgt spid="91"/>
                                        </p:tgtEl>
                                        <p:attrNameLst>
                                          <p:attrName>style.visibility</p:attrName>
                                        </p:attrNameLst>
                                      </p:cBhvr>
                                      <p:to>
                                        <p:strVal val="visible"/>
                                      </p:to>
                                    </p:set>
                                  </p:childTnLst>
                                </p:cTn>
                              </p:par>
                              <p:par>
                                <p:cTn id="191" presetID="1" presetClass="entr" presetSubtype="0" fill="hold" nodeType="withEffect">
                                  <p:stCondLst>
                                    <p:cond delay="0"/>
                                  </p:stCondLst>
                                  <p:childTnLst>
                                    <p:set>
                                      <p:cBhvr>
                                        <p:cTn id="192" dur="1" fill="hold">
                                          <p:stCondLst>
                                            <p:cond delay="0"/>
                                          </p:stCondLst>
                                        </p:cTn>
                                        <p:tgtEl>
                                          <p:spTgt spid="92"/>
                                        </p:tgtEl>
                                        <p:attrNameLst>
                                          <p:attrName>style.visibility</p:attrName>
                                        </p:attrNameLst>
                                      </p:cBhvr>
                                      <p:to>
                                        <p:strVal val="visible"/>
                                      </p:to>
                                    </p:set>
                                  </p:childTnLst>
                                </p:cTn>
                              </p:par>
                              <p:par>
                                <p:cTn id="193" presetID="1" presetClass="entr" presetSubtype="0" fill="hold" nodeType="withEffect">
                                  <p:stCondLst>
                                    <p:cond delay="0"/>
                                  </p:stCondLst>
                                  <p:childTnLst>
                                    <p:set>
                                      <p:cBhvr>
                                        <p:cTn id="194" dur="1" fill="hold">
                                          <p:stCondLst>
                                            <p:cond delay="0"/>
                                          </p:stCondLst>
                                        </p:cTn>
                                        <p:tgtEl>
                                          <p:spTgt spid="90"/>
                                        </p:tgtEl>
                                        <p:attrNameLst>
                                          <p:attrName>style.visibility</p:attrName>
                                        </p:attrNameLst>
                                      </p:cBhvr>
                                      <p:to>
                                        <p:strVal val="visible"/>
                                      </p:to>
                                    </p:set>
                                  </p:childTnLst>
                                </p:cTn>
                              </p:par>
                            </p:childTnLst>
                          </p:cTn>
                        </p:par>
                      </p:childTnLst>
                    </p:cTn>
                  </p:par>
                  <p:par>
                    <p:cTn id="195" fill="hold">
                      <p:stCondLst>
                        <p:cond delay="indefinite"/>
                      </p:stCondLst>
                      <p:childTnLst>
                        <p:par>
                          <p:cTn id="196" fill="hold">
                            <p:stCondLst>
                              <p:cond delay="0"/>
                            </p:stCondLst>
                            <p:childTnLst>
                              <p:par>
                                <p:cTn id="197" presetID="1" presetClass="entr" presetSubtype="0" fill="hold" grpId="0" nodeType="clickEffect">
                                  <p:stCondLst>
                                    <p:cond delay="0"/>
                                  </p:stCondLst>
                                  <p:childTnLst>
                                    <p:set>
                                      <p:cBhvr>
                                        <p:cTn id="198" dur="1" fill="hold">
                                          <p:stCondLst>
                                            <p:cond delay="0"/>
                                          </p:stCondLst>
                                        </p:cTn>
                                        <p:tgtEl>
                                          <p:spTgt spid="93"/>
                                        </p:tgtEl>
                                        <p:attrNameLst>
                                          <p:attrName>style.visibility</p:attrName>
                                        </p:attrNameLst>
                                      </p:cBhvr>
                                      <p:to>
                                        <p:strVal val="visible"/>
                                      </p:to>
                                    </p:set>
                                  </p:childTnLst>
                                </p:cTn>
                              </p:par>
                              <p:par>
                                <p:cTn id="199" presetID="1" presetClass="entr" presetSubtype="0" fill="hold" grpId="0" nodeType="withEffect">
                                  <p:stCondLst>
                                    <p:cond delay="0"/>
                                  </p:stCondLst>
                                  <p:childTnLst>
                                    <p:set>
                                      <p:cBhvr>
                                        <p:cTn id="200" dur="1" fill="hold">
                                          <p:stCondLst>
                                            <p:cond delay="0"/>
                                          </p:stCondLst>
                                        </p:cTn>
                                        <p:tgtEl>
                                          <p:spTgt spid="95"/>
                                        </p:tgtEl>
                                        <p:attrNameLst>
                                          <p:attrName>style.visibility</p:attrName>
                                        </p:attrNameLst>
                                      </p:cBhvr>
                                      <p:to>
                                        <p:strVal val="visible"/>
                                      </p:to>
                                    </p:set>
                                  </p:childTnLst>
                                </p:cTn>
                              </p:par>
                              <p:par>
                                <p:cTn id="201" presetID="1" presetClass="entr" presetSubtype="0" fill="hold" grpId="0" nodeType="withEffect">
                                  <p:stCondLst>
                                    <p:cond delay="0"/>
                                  </p:stCondLst>
                                  <p:childTnLst>
                                    <p:set>
                                      <p:cBhvr>
                                        <p:cTn id="202" dur="1" fill="hold">
                                          <p:stCondLst>
                                            <p:cond delay="0"/>
                                          </p:stCondLst>
                                        </p:cTn>
                                        <p:tgtEl>
                                          <p:spTgt spid="96"/>
                                        </p:tgtEl>
                                        <p:attrNameLst>
                                          <p:attrName>style.visibility</p:attrName>
                                        </p:attrNameLst>
                                      </p:cBhvr>
                                      <p:to>
                                        <p:strVal val="visible"/>
                                      </p:to>
                                    </p:set>
                                  </p:childTnLst>
                                </p:cTn>
                              </p:par>
                            </p:childTnLst>
                          </p:cTn>
                        </p:par>
                      </p:childTnLst>
                    </p:cTn>
                  </p:par>
                  <p:par>
                    <p:cTn id="203" fill="hold">
                      <p:stCondLst>
                        <p:cond delay="indefinite"/>
                      </p:stCondLst>
                      <p:childTnLst>
                        <p:par>
                          <p:cTn id="204" fill="hold">
                            <p:stCondLst>
                              <p:cond delay="0"/>
                            </p:stCondLst>
                            <p:childTnLst>
                              <p:par>
                                <p:cTn id="205" presetID="1" presetClass="entr" presetSubtype="0"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childTnLst>
                                </p:cTn>
                              </p:par>
                            </p:childTnLst>
                          </p:cTn>
                        </p:par>
                      </p:childTnLst>
                    </p:cTn>
                  </p:par>
                  <p:par>
                    <p:cTn id="207" fill="hold">
                      <p:stCondLst>
                        <p:cond delay="indefinite"/>
                      </p:stCondLst>
                      <p:childTnLst>
                        <p:par>
                          <p:cTn id="208" fill="hold">
                            <p:stCondLst>
                              <p:cond delay="0"/>
                            </p:stCondLst>
                            <p:childTnLst>
                              <p:par>
                                <p:cTn id="209" presetID="1" presetClass="entr" presetSubtype="0" fill="hold" nodeType="clickEffect">
                                  <p:stCondLst>
                                    <p:cond delay="0"/>
                                  </p:stCondLst>
                                  <p:childTnLst>
                                    <p:set>
                                      <p:cBhvr>
                                        <p:cTn id="210" dur="1" fill="hold">
                                          <p:stCondLst>
                                            <p:cond delay="0"/>
                                          </p:stCondLst>
                                        </p:cTn>
                                        <p:tgtEl>
                                          <p:spTgt spid="106"/>
                                        </p:tgtEl>
                                        <p:attrNameLst>
                                          <p:attrName>style.visibility</p:attrName>
                                        </p:attrNameLst>
                                      </p:cBhvr>
                                      <p:to>
                                        <p:strVal val="visible"/>
                                      </p:to>
                                    </p:set>
                                  </p:childTnLst>
                                </p:cTn>
                              </p:par>
                              <p:par>
                                <p:cTn id="211" presetID="1" presetClass="entr" presetSubtype="0" fill="hold" nodeType="withEffect">
                                  <p:stCondLst>
                                    <p:cond delay="0"/>
                                  </p:stCondLst>
                                  <p:childTnLst>
                                    <p:set>
                                      <p:cBhvr>
                                        <p:cTn id="212" dur="1" fill="hold">
                                          <p:stCondLst>
                                            <p:cond delay="0"/>
                                          </p:stCondLst>
                                        </p:cTn>
                                        <p:tgtEl>
                                          <p:spTgt spid="103"/>
                                        </p:tgtEl>
                                        <p:attrNameLst>
                                          <p:attrName>style.visibility</p:attrName>
                                        </p:attrNameLst>
                                      </p:cBhvr>
                                      <p:to>
                                        <p:strVal val="visible"/>
                                      </p:to>
                                    </p:set>
                                  </p:childTnLst>
                                </p:cTn>
                              </p:par>
                              <p:par>
                                <p:cTn id="213" presetID="1" presetClass="entr" presetSubtype="0" fill="hold" grpId="0" nodeType="withEffect">
                                  <p:stCondLst>
                                    <p:cond delay="0"/>
                                  </p:stCondLst>
                                  <p:childTnLst>
                                    <p:set>
                                      <p:cBhvr>
                                        <p:cTn id="214" dur="1" fill="hold">
                                          <p:stCondLst>
                                            <p:cond delay="0"/>
                                          </p:stCondLst>
                                        </p:cTn>
                                        <p:tgtEl>
                                          <p:spTgt spid="101"/>
                                        </p:tgtEl>
                                        <p:attrNameLst>
                                          <p:attrName>style.visibility</p:attrName>
                                        </p:attrNameLst>
                                      </p:cBhvr>
                                      <p:to>
                                        <p:strVal val="visible"/>
                                      </p:to>
                                    </p:set>
                                  </p:childTnLst>
                                </p:cTn>
                              </p:par>
                            </p:childTnLst>
                          </p:cTn>
                        </p:par>
                      </p:childTnLst>
                    </p:cTn>
                  </p:par>
                  <p:par>
                    <p:cTn id="215" fill="hold">
                      <p:stCondLst>
                        <p:cond delay="indefinite"/>
                      </p:stCondLst>
                      <p:childTnLst>
                        <p:par>
                          <p:cTn id="216" fill="hold">
                            <p:stCondLst>
                              <p:cond delay="0"/>
                            </p:stCondLst>
                            <p:childTnLst>
                              <p:par>
                                <p:cTn id="217" presetID="10" presetClass="exit" presetSubtype="0" fill="hold" grpId="1" nodeType="clickEffect">
                                  <p:stCondLst>
                                    <p:cond delay="0"/>
                                  </p:stCondLst>
                                  <p:childTnLst>
                                    <p:animEffect transition="out" filter="fade">
                                      <p:cBhvr>
                                        <p:cTn id="218" dur="500"/>
                                        <p:tgtEl>
                                          <p:spTgt spid="53"/>
                                        </p:tgtEl>
                                      </p:cBhvr>
                                    </p:animEffect>
                                    <p:set>
                                      <p:cBhvr>
                                        <p:cTn id="219" dur="1" fill="hold">
                                          <p:stCondLst>
                                            <p:cond delay="499"/>
                                          </p:stCondLst>
                                        </p:cTn>
                                        <p:tgtEl>
                                          <p:spTgt spid="53"/>
                                        </p:tgtEl>
                                        <p:attrNameLst>
                                          <p:attrName>style.visibility</p:attrName>
                                        </p:attrNameLst>
                                      </p:cBhvr>
                                      <p:to>
                                        <p:strVal val="hidden"/>
                                      </p:to>
                                    </p:set>
                                  </p:childTnLst>
                                </p:cTn>
                              </p:par>
                            </p:childTnLst>
                          </p:cTn>
                        </p:par>
                      </p:childTnLst>
                    </p:cTn>
                  </p:par>
                  <p:par>
                    <p:cTn id="220" fill="hold">
                      <p:stCondLst>
                        <p:cond delay="indefinite"/>
                      </p:stCondLst>
                      <p:childTnLst>
                        <p:par>
                          <p:cTn id="221" fill="hold">
                            <p:stCondLst>
                              <p:cond delay="0"/>
                            </p:stCondLst>
                            <p:childTnLst>
                              <p:par>
                                <p:cTn id="222" presetID="1" presetClass="entr" presetSubtype="0" fill="hold" grpId="0" nodeType="clickEffect">
                                  <p:stCondLst>
                                    <p:cond delay="0"/>
                                  </p:stCondLst>
                                  <p:childTnLst>
                                    <p:set>
                                      <p:cBhvr>
                                        <p:cTn id="223" dur="1" fill="hold">
                                          <p:stCondLst>
                                            <p:cond delay="0"/>
                                          </p:stCondLst>
                                        </p:cTn>
                                        <p:tgtEl>
                                          <p:spTgt spid="110"/>
                                        </p:tgtEl>
                                        <p:attrNameLst>
                                          <p:attrName>style.visibility</p:attrName>
                                        </p:attrNameLst>
                                      </p:cBhvr>
                                      <p:to>
                                        <p:strVal val="visible"/>
                                      </p:to>
                                    </p:set>
                                  </p:childTnLst>
                                </p:cTn>
                              </p:par>
                            </p:childTnLst>
                          </p:cTn>
                        </p:par>
                      </p:childTnLst>
                    </p:cTn>
                  </p:par>
                  <p:par>
                    <p:cTn id="224" fill="hold">
                      <p:stCondLst>
                        <p:cond delay="indefinite"/>
                      </p:stCondLst>
                      <p:childTnLst>
                        <p:par>
                          <p:cTn id="225" fill="hold">
                            <p:stCondLst>
                              <p:cond delay="0"/>
                            </p:stCondLst>
                            <p:childTnLst>
                              <p:par>
                                <p:cTn id="226" presetID="1" presetClass="entr" presetSubtype="0" fill="hold" grpId="0" nodeType="clickEffect">
                                  <p:stCondLst>
                                    <p:cond delay="0"/>
                                  </p:stCondLst>
                                  <p:childTnLst>
                                    <p:set>
                                      <p:cBhvr>
                                        <p:cTn id="227" dur="1" fill="hold">
                                          <p:stCondLst>
                                            <p:cond delay="0"/>
                                          </p:stCondLst>
                                        </p:cTn>
                                        <p:tgtEl>
                                          <p:spTgt spid="109"/>
                                        </p:tgtEl>
                                        <p:attrNameLst>
                                          <p:attrName>style.visibility</p:attrName>
                                        </p:attrNameLst>
                                      </p:cBhvr>
                                      <p:to>
                                        <p:strVal val="visible"/>
                                      </p:to>
                                    </p:set>
                                  </p:childTnLst>
                                </p:cTn>
                              </p:par>
                            </p:childTnLst>
                          </p:cTn>
                        </p:par>
                      </p:childTnLst>
                    </p:cTn>
                  </p:par>
                  <p:par>
                    <p:cTn id="228" fill="hold">
                      <p:stCondLst>
                        <p:cond delay="indefinite"/>
                      </p:stCondLst>
                      <p:childTnLst>
                        <p:par>
                          <p:cTn id="229" fill="hold">
                            <p:stCondLst>
                              <p:cond delay="0"/>
                            </p:stCondLst>
                            <p:childTnLst>
                              <p:par>
                                <p:cTn id="230" presetID="1" presetClass="entr" presetSubtype="0" fill="hold" nodeType="clickEffect">
                                  <p:stCondLst>
                                    <p:cond delay="0"/>
                                  </p:stCondLst>
                                  <p:childTnLst>
                                    <p:set>
                                      <p:cBhvr>
                                        <p:cTn id="231" dur="1" fill="hold">
                                          <p:stCondLst>
                                            <p:cond delay="0"/>
                                          </p:stCondLst>
                                        </p:cTn>
                                        <p:tgtEl>
                                          <p:spTgt spid="111"/>
                                        </p:tgtEl>
                                        <p:attrNameLst>
                                          <p:attrName>style.visibility</p:attrName>
                                        </p:attrNameLst>
                                      </p:cBhvr>
                                      <p:to>
                                        <p:strVal val="visible"/>
                                      </p:to>
                                    </p:set>
                                  </p:childTnLst>
                                </p:cTn>
                              </p:par>
                            </p:childTnLst>
                          </p:cTn>
                        </p:par>
                      </p:childTnLst>
                    </p:cTn>
                  </p:par>
                  <p:par>
                    <p:cTn id="232" fill="hold">
                      <p:stCondLst>
                        <p:cond delay="indefinite"/>
                      </p:stCondLst>
                      <p:childTnLst>
                        <p:par>
                          <p:cTn id="233" fill="hold">
                            <p:stCondLst>
                              <p:cond delay="0"/>
                            </p:stCondLst>
                            <p:childTnLst>
                              <p:par>
                                <p:cTn id="234" presetID="10" presetClass="exit" presetSubtype="0" fill="hold" grpId="1" nodeType="clickEffect">
                                  <p:stCondLst>
                                    <p:cond delay="0"/>
                                  </p:stCondLst>
                                  <p:childTnLst>
                                    <p:animEffect transition="out" filter="fade">
                                      <p:cBhvr>
                                        <p:cTn id="235" dur="500"/>
                                        <p:tgtEl>
                                          <p:spTgt spid="36"/>
                                        </p:tgtEl>
                                      </p:cBhvr>
                                    </p:animEffect>
                                    <p:set>
                                      <p:cBhvr>
                                        <p:cTn id="236" dur="1" fill="hold">
                                          <p:stCondLst>
                                            <p:cond delay="499"/>
                                          </p:stCondLst>
                                        </p:cTn>
                                        <p:tgtEl>
                                          <p:spTgt spid="36"/>
                                        </p:tgtEl>
                                        <p:attrNameLst>
                                          <p:attrName>style.visibility</p:attrName>
                                        </p:attrNameLst>
                                      </p:cBhvr>
                                      <p:to>
                                        <p:strVal val="hidden"/>
                                      </p:to>
                                    </p:set>
                                  </p:childTnLst>
                                </p:cTn>
                              </p:par>
                              <p:par>
                                <p:cTn id="237" presetID="10" presetClass="exit" presetSubtype="0" fill="hold" grpId="3" nodeType="withEffect">
                                  <p:stCondLst>
                                    <p:cond delay="0"/>
                                  </p:stCondLst>
                                  <p:childTnLst>
                                    <p:animEffect transition="out" filter="fade">
                                      <p:cBhvr>
                                        <p:cTn id="238" dur="500"/>
                                        <p:tgtEl>
                                          <p:spTgt spid="45"/>
                                        </p:tgtEl>
                                      </p:cBhvr>
                                    </p:animEffect>
                                    <p:set>
                                      <p:cBhvr>
                                        <p:cTn id="239" dur="1" fill="hold">
                                          <p:stCondLst>
                                            <p:cond delay="499"/>
                                          </p:stCondLst>
                                        </p:cTn>
                                        <p:tgtEl>
                                          <p:spTgt spid="45"/>
                                        </p:tgtEl>
                                        <p:attrNameLst>
                                          <p:attrName>style.visibility</p:attrName>
                                        </p:attrNameLst>
                                      </p:cBhvr>
                                      <p:to>
                                        <p:strVal val="hidden"/>
                                      </p:to>
                                    </p:set>
                                  </p:childTnLst>
                                </p:cTn>
                              </p:par>
                              <p:par>
                                <p:cTn id="240" presetID="10" presetClass="exit" presetSubtype="0" fill="hold" grpId="3" nodeType="withEffect">
                                  <p:stCondLst>
                                    <p:cond delay="0"/>
                                  </p:stCondLst>
                                  <p:childTnLst>
                                    <p:animEffect transition="out" filter="fade">
                                      <p:cBhvr>
                                        <p:cTn id="241" dur="500"/>
                                        <p:tgtEl>
                                          <p:spTgt spid="46"/>
                                        </p:tgtEl>
                                      </p:cBhvr>
                                    </p:animEffect>
                                    <p:set>
                                      <p:cBhvr>
                                        <p:cTn id="242" dur="1" fill="hold">
                                          <p:stCondLst>
                                            <p:cond delay="499"/>
                                          </p:stCondLst>
                                        </p:cTn>
                                        <p:tgtEl>
                                          <p:spTgt spid="46"/>
                                        </p:tgtEl>
                                        <p:attrNameLst>
                                          <p:attrName>style.visibility</p:attrName>
                                        </p:attrNameLst>
                                      </p:cBhvr>
                                      <p:to>
                                        <p:strVal val="hidden"/>
                                      </p:to>
                                    </p:set>
                                  </p:childTnLst>
                                </p:cTn>
                              </p:par>
                              <p:par>
                                <p:cTn id="243" presetID="10" presetClass="exit" presetSubtype="0" fill="hold" grpId="3" nodeType="withEffect">
                                  <p:stCondLst>
                                    <p:cond delay="0"/>
                                  </p:stCondLst>
                                  <p:childTnLst>
                                    <p:animEffect transition="out" filter="fade">
                                      <p:cBhvr>
                                        <p:cTn id="244" dur="500"/>
                                        <p:tgtEl>
                                          <p:spTgt spid="47"/>
                                        </p:tgtEl>
                                      </p:cBhvr>
                                    </p:animEffect>
                                    <p:set>
                                      <p:cBhvr>
                                        <p:cTn id="245" dur="1" fill="hold">
                                          <p:stCondLst>
                                            <p:cond delay="499"/>
                                          </p:stCondLst>
                                        </p:cTn>
                                        <p:tgtEl>
                                          <p:spTgt spid="47"/>
                                        </p:tgtEl>
                                        <p:attrNameLst>
                                          <p:attrName>style.visibility</p:attrName>
                                        </p:attrNameLst>
                                      </p:cBhvr>
                                      <p:to>
                                        <p:strVal val="hidden"/>
                                      </p:to>
                                    </p:set>
                                  </p:childTnLst>
                                </p:cTn>
                              </p:par>
                              <p:par>
                                <p:cTn id="246" presetID="10" presetClass="exit" presetSubtype="0" fill="hold" grpId="1" nodeType="withEffect">
                                  <p:stCondLst>
                                    <p:cond delay="0"/>
                                  </p:stCondLst>
                                  <p:childTnLst>
                                    <p:animEffect transition="out" filter="fade">
                                      <p:cBhvr>
                                        <p:cTn id="247" dur="500"/>
                                        <p:tgtEl>
                                          <p:spTgt spid="93"/>
                                        </p:tgtEl>
                                      </p:cBhvr>
                                    </p:animEffect>
                                    <p:set>
                                      <p:cBhvr>
                                        <p:cTn id="248" dur="1" fill="hold">
                                          <p:stCondLst>
                                            <p:cond delay="499"/>
                                          </p:stCondLst>
                                        </p:cTn>
                                        <p:tgtEl>
                                          <p:spTgt spid="93"/>
                                        </p:tgtEl>
                                        <p:attrNameLst>
                                          <p:attrName>style.visibility</p:attrName>
                                        </p:attrNameLst>
                                      </p:cBhvr>
                                      <p:to>
                                        <p:strVal val="hidden"/>
                                      </p:to>
                                    </p:set>
                                  </p:childTnLst>
                                </p:cTn>
                              </p:par>
                              <p:par>
                                <p:cTn id="249" presetID="10" presetClass="exit" presetSubtype="0" fill="hold" grpId="1" nodeType="withEffect">
                                  <p:stCondLst>
                                    <p:cond delay="0"/>
                                  </p:stCondLst>
                                  <p:childTnLst>
                                    <p:animEffect transition="out" filter="fade">
                                      <p:cBhvr>
                                        <p:cTn id="250" dur="500"/>
                                        <p:tgtEl>
                                          <p:spTgt spid="95"/>
                                        </p:tgtEl>
                                      </p:cBhvr>
                                    </p:animEffect>
                                    <p:set>
                                      <p:cBhvr>
                                        <p:cTn id="251" dur="1" fill="hold">
                                          <p:stCondLst>
                                            <p:cond delay="499"/>
                                          </p:stCondLst>
                                        </p:cTn>
                                        <p:tgtEl>
                                          <p:spTgt spid="95"/>
                                        </p:tgtEl>
                                        <p:attrNameLst>
                                          <p:attrName>style.visibility</p:attrName>
                                        </p:attrNameLst>
                                      </p:cBhvr>
                                      <p:to>
                                        <p:strVal val="hidden"/>
                                      </p:to>
                                    </p:set>
                                  </p:childTnLst>
                                </p:cTn>
                              </p:par>
                              <p:par>
                                <p:cTn id="252" presetID="10" presetClass="exit" presetSubtype="0" fill="hold" grpId="1" nodeType="withEffect">
                                  <p:stCondLst>
                                    <p:cond delay="0"/>
                                  </p:stCondLst>
                                  <p:childTnLst>
                                    <p:animEffect transition="out" filter="fade">
                                      <p:cBhvr>
                                        <p:cTn id="253" dur="500"/>
                                        <p:tgtEl>
                                          <p:spTgt spid="96"/>
                                        </p:tgtEl>
                                      </p:cBhvr>
                                    </p:animEffect>
                                    <p:set>
                                      <p:cBhvr>
                                        <p:cTn id="254" dur="1" fill="hold">
                                          <p:stCondLst>
                                            <p:cond delay="499"/>
                                          </p:stCondLst>
                                        </p:cTn>
                                        <p:tgtEl>
                                          <p:spTgt spid="96"/>
                                        </p:tgtEl>
                                        <p:attrNameLst>
                                          <p:attrName>style.visibility</p:attrName>
                                        </p:attrNameLst>
                                      </p:cBhvr>
                                      <p:to>
                                        <p:strVal val="hidden"/>
                                      </p:to>
                                    </p:set>
                                  </p:childTnLst>
                                </p:cTn>
                              </p:par>
                              <p:par>
                                <p:cTn id="255" presetID="10" presetClass="exit" presetSubtype="0" fill="hold" nodeType="withEffect">
                                  <p:stCondLst>
                                    <p:cond delay="0"/>
                                  </p:stCondLst>
                                  <p:childTnLst>
                                    <p:animEffect transition="out" filter="fade">
                                      <p:cBhvr>
                                        <p:cTn id="256" dur="500"/>
                                        <p:tgtEl>
                                          <p:spTgt spid="106"/>
                                        </p:tgtEl>
                                      </p:cBhvr>
                                    </p:animEffect>
                                    <p:set>
                                      <p:cBhvr>
                                        <p:cTn id="257" dur="1" fill="hold">
                                          <p:stCondLst>
                                            <p:cond delay="499"/>
                                          </p:stCondLst>
                                        </p:cTn>
                                        <p:tgtEl>
                                          <p:spTgt spid="106"/>
                                        </p:tgtEl>
                                        <p:attrNameLst>
                                          <p:attrName>style.visibility</p:attrName>
                                        </p:attrNameLst>
                                      </p:cBhvr>
                                      <p:to>
                                        <p:strVal val="hidden"/>
                                      </p:to>
                                    </p:set>
                                  </p:childTnLst>
                                </p:cTn>
                              </p:par>
                              <p:par>
                                <p:cTn id="258" presetID="10" presetClass="exit" presetSubtype="0" fill="hold" nodeType="withEffect">
                                  <p:stCondLst>
                                    <p:cond delay="0"/>
                                  </p:stCondLst>
                                  <p:childTnLst>
                                    <p:animEffect transition="out" filter="fade">
                                      <p:cBhvr>
                                        <p:cTn id="259" dur="500"/>
                                        <p:tgtEl>
                                          <p:spTgt spid="103"/>
                                        </p:tgtEl>
                                      </p:cBhvr>
                                    </p:animEffect>
                                    <p:set>
                                      <p:cBhvr>
                                        <p:cTn id="260" dur="1" fill="hold">
                                          <p:stCondLst>
                                            <p:cond delay="499"/>
                                          </p:stCondLst>
                                        </p:cTn>
                                        <p:tgtEl>
                                          <p:spTgt spid="103"/>
                                        </p:tgtEl>
                                        <p:attrNameLst>
                                          <p:attrName>style.visibility</p:attrName>
                                        </p:attrNameLst>
                                      </p:cBhvr>
                                      <p:to>
                                        <p:strVal val="hidden"/>
                                      </p:to>
                                    </p:set>
                                  </p:childTnLst>
                                </p:cTn>
                              </p:par>
                              <p:par>
                                <p:cTn id="261" presetID="10" presetClass="exit" presetSubtype="0" fill="hold" grpId="1" nodeType="withEffect">
                                  <p:stCondLst>
                                    <p:cond delay="0"/>
                                  </p:stCondLst>
                                  <p:childTnLst>
                                    <p:animEffect transition="out" filter="fade">
                                      <p:cBhvr>
                                        <p:cTn id="262" dur="500"/>
                                        <p:tgtEl>
                                          <p:spTgt spid="101"/>
                                        </p:tgtEl>
                                      </p:cBhvr>
                                    </p:animEffect>
                                    <p:set>
                                      <p:cBhvr>
                                        <p:cTn id="263" dur="1" fill="hold">
                                          <p:stCondLst>
                                            <p:cond delay="499"/>
                                          </p:stCondLst>
                                        </p:cTn>
                                        <p:tgtEl>
                                          <p:spTgt spid="101"/>
                                        </p:tgtEl>
                                        <p:attrNameLst>
                                          <p:attrName>style.visibility</p:attrName>
                                        </p:attrNameLst>
                                      </p:cBhvr>
                                      <p:to>
                                        <p:strVal val="hidden"/>
                                      </p:to>
                                    </p:set>
                                  </p:childTnLst>
                                </p:cTn>
                              </p:par>
                              <p:par>
                                <p:cTn id="264" presetID="10" presetClass="exit" presetSubtype="0" fill="hold" grpId="1" nodeType="withEffect">
                                  <p:stCondLst>
                                    <p:cond delay="0"/>
                                  </p:stCondLst>
                                  <p:childTnLst>
                                    <p:animEffect transition="out" filter="fade">
                                      <p:cBhvr>
                                        <p:cTn id="265" dur="500"/>
                                        <p:tgtEl>
                                          <p:spTgt spid="110"/>
                                        </p:tgtEl>
                                      </p:cBhvr>
                                    </p:animEffect>
                                    <p:set>
                                      <p:cBhvr>
                                        <p:cTn id="266" dur="1" fill="hold">
                                          <p:stCondLst>
                                            <p:cond delay="499"/>
                                          </p:stCondLst>
                                        </p:cTn>
                                        <p:tgtEl>
                                          <p:spTgt spid="110"/>
                                        </p:tgtEl>
                                        <p:attrNameLst>
                                          <p:attrName>style.visibility</p:attrName>
                                        </p:attrNameLst>
                                      </p:cBhvr>
                                      <p:to>
                                        <p:strVal val="hidden"/>
                                      </p:to>
                                    </p:set>
                                  </p:childTnLst>
                                </p:cTn>
                              </p:par>
                              <p:par>
                                <p:cTn id="267" presetID="10" presetClass="exit" presetSubtype="0" fill="hold" grpId="1" nodeType="withEffect">
                                  <p:stCondLst>
                                    <p:cond delay="0"/>
                                  </p:stCondLst>
                                  <p:childTnLst>
                                    <p:animEffect transition="out" filter="fade">
                                      <p:cBhvr>
                                        <p:cTn id="268" dur="500"/>
                                        <p:tgtEl>
                                          <p:spTgt spid="109"/>
                                        </p:tgtEl>
                                      </p:cBhvr>
                                    </p:animEffect>
                                    <p:set>
                                      <p:cBhvr>
                                        <p:cTn id="269" dur="1" fill="hold">
                                          <p:stCondLst>
                                            <p:cond delay="499"/>
                                          </p:stCondLst>
                                        </p:cTn>
                                        <p:tgtEl>
                                          <p:spTgt spid="109"/>
                                        </p:tgtEl>
                                        <p:attrNameLst>
                                          <p:attrName>style.visibility</p:attrName>
                                        </p:attrNameLst>
                                      </p:cBhvr>
                                      <p:to>
                                        <p:strVal val="hidden"/>
                                      </p:to>
                                    </p:set>
                                  </p:childTnLst>
                                </p:cTn>
                              </p:par>
                              <p:par>
                                <p:cTn id="270" presetID="10" presetClass="exit" presetSubtype="0" fill="hold" nodeType="withEffect">
                                  <p:stCondLst>
                                    <p:cond delay="0"/>
                                  </p:stCondLst>
                                  <p:childTnLst>
                                    <p:animEffect transition="out" filter="fade">
                                      <p:cBhvr>
                                        <p:cTn id="271" dur="500"/>
                                        <p:tgtEl>
                                          <p:spTgt spid="111"/>
                                        </p:tgtEl>
                                      </p:cBhvr>
                                    </p:animEffect>
                                    <p:set>
                                      <p:cBhvr>
                                        <p:cTn id="272" dur="1" fill="hold">
                                          <p:stCondLst>
                                            <p:cond delay="499"/>
                                          </p:stCondLst>
                                        </p:cTn>
                                        <p:tgtEl>
                                          <p:spTgt spid="111"/>
                                        </p:tgtEl>
                                        <p:attrNameLst>
                                          <p:attrName>style.visibility</p:attrName>
                                        </p:attrNameLst>
                                      </p:cBhvr>
                                      <p:to>
                                        <p:strVal val="hidden"/>
                                      </p:to>
                                    </p:set>
                                  </p:childTnLst>
                                </p:cTn>
                              </p:par>
                            </p:childTnLst>
                          </p:cTn>
                        </p:par>
                      </p:childTnLst>
                    </p:cTn>
                  </p:par>
                  <p:par>
                    <p:cTn id="273" fill="hold">
                      <p:stCondLst>
                        <p:cond delay="indefinite"/>
                      </p:stCondLst>
                      <p:childTnLst>
                        <p:par>
                          <p:cTn id="274" fill="hold">
                            <p:stCondLst>
                              <p:cond delay="0"/>
                            </p:stCondLst>
                            <p:childTnLst>
                              <p:par>
                                <p:cTn id="275" presetID="10" presetClass="exit" presetSubtype="0" fill="hold" grpId="1" nodeType="clickEffect">
                                  <p:stCondLst>
                                    <p:cond delay="0"/>
                                  </p:stCondLst>
                                  <p:childTnLst>
                                    <p:animEffect transition="out" filter="fade">
                                      <p:cBhvr>
                                        <p:cTn id="276" dur="500"/>
                                        <p:tgtEl>
                                          <p:spTgt spid="117"/>
                                        </p:tgtEl>
                                      </p:cBhvr>
                                    </p:animEffect>
                                    <p:set>
                                      <p:cBhvr>
                                        <p:cTn id="277" dur="1" fill="hold">
                                          <p:stCondLst>
                                            <p:cond delay="499"/>
                                          </p:stCondLst>
                                        </p:cTn>
                                        <p:tgtEl>
                                          <p:spTgt spid="117"/>
                                        </p:tgtEl>
                                        <p:attrNameLst>
                                          <p:attrName>style.visibility</p:attrName>
                                        </p:attrNameLst>
                                      </p:cBhvr>
                                      <p:to>
                                        <p:strVal val="hidden"/>
                                      </p:to>
                                    </p:set>
                                  </p:childTnLst>
                                </p:cTn>
                              </p:par>
                              <p:par>
                                <p:cTn id="278" presetID="10" presetClass="exit" presetSubtype="0" fill="hold" grpId="1" nodeType="withEffect">
                                  <p:stCondLst>
                                    <p:cond delay="0"/>
                                  </p:stCondLst>
                                  <p:childTnLst>
                                    <p:animEffect transition="out" filter="fade">
                                      <p:cBhvr>
                                        <p:cTn id="279" dur="500"/>
                                        <p:tgtEl>
                                          <p:spTgt spid="100"/>
                                        </p:tgtEl>
                                      </p:cBhvr>
                                    </p:animEffect>
                                    <p:set>
                                      <p:cBhvr>
                                        <p:cTn id="280" dur="1" fill="hold">
                                          <p:stCondLst>
                                            <p:cond delay="499"/>
                                          </p:stCondLst>
                                        </p:cTn>
                                        <p:tgtEl>
                                          <p:spTgt spid="100"/>
                                        </p:tgtEl>
                                        <p:attrNameLst>
                                          <p:attrName>style.visibility</p:attrName>
                                        </p:attrNameLst>
                                      </p:cBhvr>
                                      <p:to>
                                        <p:strVal val="hidden"/>
                                      </p:to>
                                    </p:set>
                                  </p:childTnLst>
                                </p:cTn>
                              </p:par>
                            </p:childTnLst>
                          </p:cTn>
                        </p:par>
                      </p:childTnLst>
                    </p:cTn>
                  </p:par>
                  <p:par>
                    <p:cTn id="281" fill="hold">
                      <p:stCondLst>
                        <p:cond delay="indefinite"/>
                      </p:stCondLst>
                      <p:childTnLst>
                        <p:par>
                          <p:cTn id="282" fill="hold">
                            <p:stCondLst>
                              <p:cond delay="0"/>
                            </p:stCondLst>
                            <p:childTnLst>
                              <p:par>
                                <p:cTn id="283" presetID="1" presetClass="entr" presetSubtype="0" fill="hold" nodeType="clickEffect">
                                  <p:stCondLst>
                                    <p:cond delay="0"/>
                                  </p:stCondLst>
                                  <p:childTnLst>
                                    <p:set>
                                      <p:cBhvr>
                                        <p:cTn id="284" dur="1" fill="hold">
                                          <p:stCondLst>
                                            <p:cond delay="0"/>
                                          </p:stCondLst>
                                        </p:cTn>
                                        <p:tgtEl>
                                          <p:spTgt spid="116"/>
                                        </p:tgtEl>
                                        <p:attrNameLst>
                                          <p:attrName>style.visibility</p:attrName>
                                        </p:attrNameLst>
                                      </p:cBhvr>
                                      <p:to>
                                        <p:strVal val="visible"/>
                                      </p:to>
                                    </p:set>
                                  </p:childTnLst>
                                </p:cTn>
                              </p:par>
                            </p:childTnLst>
                          </p:cTn>
                        </p:par>
                      </p:childTnLst>
                    </p:cTn>
                  </p:par>
                  <p:par>
                    <p:cTn id="285" fill="hold">
                      <p:stCondLst>
                        <p:cond delay="indefinite"/>
                      </p:stCondLst>
                      <p:childTnLst>
                        <p:par>
                          <p:cTn id="286" fill="hold">
                            <p:stCondLst>
                              <p:cond delay="0"/>
                            </p:stCondLst>
                            <p:childTnLst>
                              <p:par>
                                <p:cTn id="287" presetID="1" presetClass="entr" presetSubtype="0" fill="hold" grpId="2" nodeType="clickEffect">
                                  <p:stCondLst>
                                    <p:cond delay="0"/>
                                  </p:stCondLst>
                                  <p:childTnLst>
                                    <p:set>
                                      <p:cBhvr>
                                        <p:cTn id="288"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2" grpId="0" animBg="1"/>
      <p:bldP spid="18" grpId="0"/>
      <p:bldP spid="20" grpId="0" animBg="1"/>
      <p:bldP spid="21" grpId="0"/>
      <p:bldP spid="36" grpId="0" animBg="1"/>
      <p:bldP spid="36" grpId="1" animBg="1"/>
      <p:bldP spid="40" grpId="0" animBg="1"/>
      <p:bldP spid="41" grpId="0" animBg="1"/>
      <p:bldP spid="41" grpId="1" animBg="1"/>
      <p:bldP spid="43" grpId="0" animBg="1"/>
      <p:bldP spid="43" grpId="1" animBg="1"/>
      <p:bldP spid="43" grpId="2" animBg="1"/>
      <p:bldP spid="43" grpId="3" animBg="1"/>
      <p:bldP spid="44" grpId="0" animBg="1"/>
      <p:bldP spid="44" grpId="1" animBg="1"/>
      <p:bldP spid="44" grpId="2" animBg="1"/>
      <p:bldP spid="44" grpId="3" animBg="1"/>
      <p:bldP spid="45" grpId="0" animBg="1"/>
      <p:bldP spid="45" grpId="1" animBg="1"/>
      <p:bldP spid="45" grpId="2" animBg="1"/>
      <p:bldP spid="45" grpId="3" animBg="1"/>
      <p:bldP spid="46" grpId="0" animBg="1"/>
      <p:bldP spid="46" grpId="1" animBg="1"/>
      <p:bldP spid="46" grpId="2" animBg="1"/>
      <p:bldP spid="46" grpId="3" animBg="1"/>
      <p:bldP spid="47" grpId="0" animBg="1"/>
      <p:bldP spid="47" grpId="1" animBg="1"/>
      <p:bldP spid="47" grpId="2" animBg="1"/>
      <p:bldP spid="47" grpId="3" animBg="1"/>
      <p:bldP spid="48" grpId="0" animBg="1"/>
      <p:bldP spid="48" grpId="1" animBg="1"/>
      <p:bldP spid="49" grpId="0"/>
      <p:bldP spid="53" grpId="0" animBg="1"/>
      <p:bldP spid="53" grpId="1" animBg="1"/>
      <p:bldP spid="54" grpId="0" animBg="1"/>
      <p:bldP spid="78" grpId="0" animBg="1"/>
      <p:bldP spid="79" grpId="0" animBg="1"/>
      <p:bldP spid="80" grpId="0" animBg="1"/>
      <p:bldP spid="81" grpId="0" animBg="1"/>
      <p:bldP spid="83" grpId="0" animBg="1"/>
      <p:bldP spid="88" grpId="0" animBg="1"/>
      <p:bldP spid="93" grpId="0" animBg="1"/>
      <p:bldP spid="93" grpId="1" animBg="1"/>
      <p:bldP spid="95" grpId="0" animBg="1"/>
      <p:bldP spid="95" grpId="1" animBg="1"/>
      <p:bldP spid="96" grpId="0" animBg="1"/>
      <p:bldP spid="96" grpId="1" animBg="1"/>
      <p:bldP spid="97" grpId="0"/>
      <p:bldP spid="100" grpId="0" animBg="1"/>
      <p:bldP spid="100" grpId="1" animBg="1"/>
      <p:bldP spid="101" grpId="0" animBg="1"/>
      <p:bldP spid="101" grpId="1" animBg="1"/>
      <p:bldP spid="101" grpId="2" animBg="1"/>
      <p:bldP spid="109" grpId="0" animBg="1"/>
      <p:bldP spid="109" grpId="1" animBg="1"/>
      <p:bldP spid="110" grpId="0"/>
      <p:bldP spid="110" grpId="1"/>
      <p:bldP spid="117" grpId="0" animBg="1"/>
      <p:bldP spid="117" grpId="1" animBg="1"/>
      <p:bldP spid="117" grpId="2"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Ingress</a:t>
            </a:r>
            <a:endParaRPr lang="es-MX" dirty="0"/>
          </a:p>
        </p:txBody>
      </p:sp>
      <p:grpSp>
        <p:nvGrpSpPr>
          <p:cNvPr id="5" name="Grupo 4"/>
          <p:cNvGrpSpPr/>
          <p:nvPr/>
        </p:nvGrpSpPr>
        <p:grpSpPr>
          <a:xfrm>
            <a:off x="609601" y="1799546"/>
            <a:ext cx="8445499" cy="1019854"/>
            <a:chOff x="3962399" y="2930293"/>
            <a:chExt cx="7753353" cy="642789"/>
          </a:xfrm>
        </p:grpSpPr>
        <p:sp>
          <p:nvSpPr>
            <p:cNvPr id="6" name="Trapecio 5"/>
            <p:cNvSpPr/>
            <p:nvPr/>
          </p:nvSpPr>
          <p:spPr>
            <a:xfrm>
              <a:off x="3962399" y="2930293"/>
              <a:ext cx="7753353" cy="642789"/>
            </a:xfrm>
            <a:prstGeom prst="trapezoid">
              <a:avLst>
                <a:gd name="adj" fmla="val 74394"/>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 N G R E S </a:t>
              </a:r>
              <a:r>
                <a:rPr lang="es-MX" dirty="0" err="1" smtClean="0"/>
                <a:t>S</a:t>
              </a:r>
              <a:endParaRPr lang="es-MX" dirty="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8248" y="3016779"/>
              <a:ext cx="351236" cy="426004"/>
            </a:xfrm>
            <a:prstGeom prst="rect">
              <a:avLst/>
            </a:prstGeom>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2600" y="3082349"/>
              <a:ext cx="463550" cy="338675"/>
            </a:xfrm>
            <a:prstGeom prst="rect">
              <a:avLst/>
            </a:prstGeom>
          </p:spPr>
        </p:pic>
      </p:grpSp>
      <p:pic>
        <p:nvPicPr>
          <p:cNvPr id="9" name="Imagen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0689" y="1944346"/>
            <a:ext cx="1217705" cy="1014754"/>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1" y="1799545"/>
            <a:ext cx="935624" cy="1291965"/>
          </a:xfrm>
          <a:prstGeom prst="rect">
            <a:avLst/>
          </a:prstGeom>
        </p:spPr>
      </p:pic>
      <p:pic>
        <p:nvPicPr>
          <p:cNvPr id="11" name="Imagen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60548" y="1799546"/>
            <a:ext cx="1806682" cy="1419536"/>
          </a:xfrm>
          <a:prstGeom prst="rect">
            <a:avLst/>
          </a:prstGeom>
        </p:spPr>
      </p:pic>
      <p:sp>
        <p:nvSpPr>
          <p:cNvPr id="12" name="Rectángulo redondeado 11"/>
          <p:cNvSpPr/>
          <p:nvPr/>
        </p:nvSpPr>
        <p:spPr>
          <a:xfrm>
            <a:off x="723900" y="3599714"/>
            <a:ext cx="2694494" cy="5655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INGRESS CONTROLLER</a:t>
            </a:r>
            <a:endParaRPr lang="es-MX" dirty="0"/>
          </a:p>
        </p:txBody>
      </p:sp>
      <p:sp>
        <p:nvSpPr>
          <p:cNvPr id="13" name="Rectángulo redondeado 12"/>
          <p:cNvSpPr/>
          <p:nvPr/>
        </p:nvSpPr>
        <p:spPr>
          <a:xfrm>
            <a:off x="723900" y="5847982"/>
            <a:ext cx="2694494" cy="565518"/>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smtClean="0"/>
              <a:t>INGRESS RESOURCES</a:t>
            </a:r>
            <a:endParaRPr lang="es-MX" dirty="0"/>
          </a:p>
        </p:txBody>
      </p:sp>
      <p:sp>
        <p:nvSpPr>
          <p:cNvPr id="14" name="CuadroTexto 13"/>
          <p:cNvSpPr txBox="1"/>
          <p:nvPr/>
        </p:nvSpPr>
        <p:spPr>
          <a:xfrm>
            <a:off x="196689" y="3005850"/>
            <a:ext cx="1236236" cy="369332"/>
          </a:xfrm>
          <a:prstGeom prst="rect">
            <a:avLst/>
          </a:prstGeom>
          <a:noFill/>
        </p:spPr>
        <p:txBody>
          <a:bodyPr wrap="none" rtlCol="0">
            <a:spAutoFit/>
          </a:bodyPr>
          <a:lstStyle/>
          <a:p>
            <a:r>
              <a:rPr lang="es-MX" dirty="0" smtClean="0"/>
              <a:t>1.- </a:t>
            </a:r>
            <a:r>
              <a:rPr lang="es-MX" dirty="0" err="1" smtClean="0"/>
              <a:t>Deploy</a:t>
            </a:r>
            <a:endParaRPr lang="es-MX" dirty="0"/>
          </a:p>
        </p:txBody>
      </p:sp>
      <p:sp>
        <p:nvSpPr>
          <p:cNvPr id="15" name="CuadroTexto 14"/>
          <p:cNvSpPr txBox="1"/>
          <p:nvPr/>
        </p:nvSpPr>
        <p:spPr>
          <a:xfrm>
            <a:off x="196689" y="5320932"/>
            <a:ext cx="1518364" cy="369332"/>
          </a:xfrm>
          <a:prstGeom prst="rect">
            <a:avLst/>
          </a:prstGeom>
          <a:noFill/>
        </p:spPr>
        <p:txBody>
          <a:bodyPr wrap="none" rtlCol="0">
            <a:spAutoFit/>
          </a:bodyPr>
          <a:lstStyle/>
          <a:p>
            <a:r>
              <a:rPr lang="es-MX" dirty="0" smtClean="0"/>
              <a:t>2.- Configure</a:t>
            </a:r>
            <a:endParaRPr lang="es-MX" dirty="0"/>
          </a:p>
        </p:txBody>
      </p:sp>
      <p:sp>
        <p:nvSpPr>
          <p:cNvPr id="16" name="Más 15"/>
          <p:cNvSpPr/>
          <p:nvPr/>
        </p:nvSpPr>
        <p:spPr>
          <a:xfrm>
            <a:off x="5243290" y="4204459"/>
            <a:ext cx="1043211" cy="1057827"/>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17" name="Imagen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16080" y="5591805"/>
            <a:ext cx="1101689" cy="1101689"/>
          </a:xfrm>
          <a:prstGeom prst="rect">
            <a:avLst/>
          </a:prstGeom>
        </p:spPr>
      </p:pic>
    </p:spTree>
    <p:extLst>
      <p:ext uri="{BB962C8B-B14F-4D97-AF65-F5344CB8AC3E}">
        <p14:creationId xmlns:p14="http://schemas.microsoft.com/office/powerpoint/2010/main" val="1400161915"/>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nodeType="clickEffect">
                                  <p:stCondLst>
                                    <p:cond delay="0"/>
                                  </p:stCondLst>
                                  <p:childTnLst>
                                    <p:animEffect transition="out" filter="fade">
                                      <p:cBhvr>
                                        <p:cTn id="39" dur="500"/>
                                        <p:tgtEl>
                                          <p:spTgt spid="5"/>
                                        </p:tgtEl>
                                      </p:cBhvr>
                                    </p:animEffect>
                                    <p:set>
                                      <p:cBhvr>
                                        <p:cTn id="40" dur="1" fill="hold">
                                          <p:stCondLst>
                                            <p:cond delay="499"/>
                                          </p:stCondLst>
                                        </p:cTn>
                                        <p:tgtEl>
                                          <p:spTgt spid="5"/>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15" grpId="0"/>
      <p:bldP spid="16"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Ingress</a:t>
            </a:r>
            <a:r>
              <a:rPr lang="es-MX" dirty="0" smtClean="0"/>
              <a:t> – </a:t>
            </a:r>
            <a:r>
              <a:rPr lang="es-MX" dirty="0" err="1" smtClean="0"/>
              <a:t>Ingress</a:t>
            </a:r>
            <a:r>
              <a:rPr lang="es-MX" dirty="0" smtClean="0"/>
              <a:t> </a:t>
            </a:r>
            <a:r>
              <a:rPr lang="es-MX" dirty="0" err="1" smtClean="0"/>
              <a:t>Controller</a:t>
            </a:r>
            <a:endParaRPr lang="es-MX" dirty="0"/>
          </a:p>
        </p:txBody>
      </p:sp>
      <p:pic>
        <p:nvPicPr>
          <p:cNvPr id="4" name="Imagen 3"/>
          <p:cNvPicPr>
            <a:picLocks noChangeAspect="1"/>
          </p:cNvPicPr>
          <p:nvPr/>
        </p:nvPicPr>
        <p:blipFill>
          <a:blip r:embed="rId2"/>
          <a:stretch>
            <a:fillRect/>
          </a:stretch>
        </p:blipFill>
        <p:spPr>
          <a:xfrm>
            <a:off x="785812" y="1308100"/>
            <a:ext cx="10163175" cy="5410200"/>
          </a:xfrm>
          <a:prstGeom prst="rect">
            <a:avLst/>
          </a:prstGeom>
        </p:spPr>
      </p:pic>
    </p:spTree>
    <p:extLst>
      <p:ext uri="{BB962C8B-B14F-4D97-AF65-F5344CB8AC3E}">
        <p14:creationId xmlns:p14="http://schemas.microsoft.com/office/powerpoint/2010/main" val="3031965515"/>
      </p:ext>
    </p:extLst>
  </p:cSld>
  <p:clrMapOvr>
    <a:masterClrMapping/>
  </p:clrMapOvr>
  <p:transition>
    <p:wipe dir="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5.- k8s </a:t>
            </a:r>
            <a:r>
              <a:rPr lang="es-MX" dirty="0" err="1" smtClean="0"/>
              <a:t>Ingress</a:t>
            </a:r>
            <a:r>
              <a:rPr lang="es-MX" dirty="0" smtClean="0"/>
              <a:t>.- </a:t>
            </a:r>
            <a:r>
              <a:rPr lang="es-MX" dirty="0" err="1" smtClean="0"/>
              <a:t>Ingress</a:t>
            </a:r>
            <a:r>
              <a:rPr lang="es-MX" dirty="0" smtClean="0"/>
              <a:t> </a:t>
            </a:r>
            <a:r>
              <a:rPr lang="es-MX" dirty="0" err="1" smtClean="0"/>
              <a:t>Controller</a:t>
            </a:r>
            <a:endParaRPr lang="es-MX" dirty="0"/>
          </a:p>
        </p:txBody>
      </p:sp>
      <p:grpSp>
        <p:nvGrpSpPr>
          <p:cNvPr id="11" name="Grupo 10"/>
          <p:cNvGrpSpPr/>
          <p:nvPr/>
        </p:nvGrpSpPr>
        <p:grpSpPr>
          <a:xfrm>
            <a:off x="530640" y="1625600"/>
            <a:ext cx="1803400" cy="1587500"/>
            <a:chOff x="787400" y="1625600"/>
            <a:chExt cx="1803400" cy="1587500"/>
          </a:xfrm>
        </p:grpSpPr>
        <p:grpSp>
          <p:nvGrpSpPr>
            <p:cNvPr id="6" name="Grupo 5"/>
            <p:cNvGrpSpPr/>
            <p:nvPr/>
          </p:nvGrpSpPr>
          <p:grpSpPr>
            <a:xfrm>
              <a:off x="1019589" y="1759573"/>
              <a:ext cx="1308100" cy="1308100"/>
              <a:chOff x="1019589" y="1759573"/>
              <a:chExt cx="1308100" cy="1308100"/>
            </a:xfrm>
          </p:grpSpPr>
          <p:sp>
            <p:nvSpPr>
              <p:cNvPr id="5" name="Elipse 4"/>
              <p:cNvSpPr/>
              <p:nvPr/>
            </p:nvSpPr>
            <p:spPr>
              <a:xfrm>
                <a:off x="1019589" y="1759573"/>
                <a:ext cx="1308100" cy="1308100"/>
              </a:xfrm>
              <a:prstGeom prst="ellipse">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786" y="1906246"/>
                <a:ext cx="1217705" cy="1014754"/>
              </a:xfrm>
              <a:prstGeom prst="rect">
                <a:avLst/>
              </a:prstGeom>
            </p:spPr>
          </p:pic>
        </p:grpSp>
        <p:sp>
          <p:nvSpPr>
            <p:cNvPr id="7" name="Rectángulo redondeado 6"/>
            <p:cNvSpPr/>
            <p:nvPr/>
          </p:nvSpPr>
          <p:spPr>
            <a:xfrm>
              <a:off x="787400" y="1625600"/>
              <a:ext cx="1803400" cy="15875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pSp>
      <p:grpSp>
        <p:nvGrpSpPr>
          <p:cNvPr id="10" name="Grupo 9"/>
          <p:cNvGrpSpPr/>
          <p:nvPr/>
        </p:nvGrpSpPr>
        <p:grpSpPr>
          <a:xfrm>
            <a:off x="404190" y="3857624"/>
            <a:ext cx="1002197" cy="1007765"/>
            <a:chOff x="381552" y="3857624"/>
            <a:chExt cx="1002197" cy="1007765"/>
          </a:xfrm>
        </p:grpSpPr>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1" y="3857624"/>
              <a:ext cx="546100" cy="546100"/>
            </a:xfrm>
            <a:prstGeom prst="rect">
              <a:avLst/>
            </a:prstGeom>
          </p:spPr>
        </p:pic>
        <p:sp>
          <p:nvSpPr>
            <p:cNvPr id="9" name="CuadroTexto 8"/>
            <p:cNvSpPr txBox="1"/>
            <p:nvPr/>
          </p:nvSpPr>
          <p:spPr>
            <a:xfrm>
              <a:off x="381552" y="4403724"/>
              <a:ext cx="1002197" cy="461665"/>
            </a:xfrm>
            <a:prstGeom prst="rect">
              <a:avLst/>
            </a:prstGeom>
            <a:noFill/>
          </p:spPr>
          <p:txBody>
            <a:bodyPr wrap="none" rtlCol="0">
              <a:spAutoFit/>
            </a:bodyPr>
            <a:lstStyle/>
            <a:p>
              <a:pPr algn="ctr"/>
              <a:r>
                <a:rPr lang="es-MX" sz="1200" dirty="0" err="1" smtClean="0"/>
                <a:t>ConfigMap</a:t>
              </a:r>
              <a:endParaRPr lang="es-MX" sz="1200" dirty="0" smtClean="0"/>
            </a:p>
            <a:p>
              <a:pPr algn="ctr"/>
              <a:r>
                <a:rPr lang="es-MX" sz="1200" dirty="0" err="1" smtClean="0"/>
                <a:t>nxinx-config</a:t>
              </a:r>
              <a:endParaRPr lang="es-MX" sz="1200" dirty="0"/>
            </a:p>
          </p:txBody>
        </p:sp>
      </p:grpSp>
      <p:cxnSp>
        <p:nvCxnSpPr>
          <p:cNvPr id="13" name="Conector recto 12"/>
          <p:cNvCxnSpPr>
            <a:stCxn id="7" idx="2"/>
            <a:endCxn id="8" idx="0"/>
          </p:cNvCxnSpPr>
          <p:nvPr/>
        </p:nvCxnSpPr>
        <p:spPr>
          <a:xfrm flipH="1">
            <a:off x="905289" y="3213100"/>
            <a:ext cx="527051" cy="644524"/>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6" name="Grupo 15"/>
          <p:cNvGrpSpPr/>
          <p:nvPr/>
        </p:nvGrpSpPr>
        <p:grpSpPr>
          <a:xfrm>
            <a:off x="1634436" y="3900337"/>
            <a:ext cx="1345240" cy="869850"/>
            <a:chOff x="1634436" y="3900337"/>
            <a:chExt cx="1345240" cy="869850"/>
          </a:xfrm>
        </p:grpSpPr>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8907" y="3900337"/>
              <a:ext cx="460673" cy="460673"/>
            </a:xfrm>
            <a:prstGeom prst="rect">
              <a:avLst/>
            </a:prstGeom>
          </p:spPr>
        </p:pic>
        <p:sp>
          <p:nvSpPr>
            <p:cNvPr id="15" name="CuadroTexto 14"/>
            <p:cNvSpPr txBox="1"/>
            <p:nvPr/>
          </p:nvSpPr>
          <p:spPr>
            <a:xfrm>
              <a:off x="1634436" y="4385466"/>
              <a:ext cx="1345240" cy="384721"/>
            </a:xfrm>
            <a:prstGeom prst="rect">
              <a:avLst/>
            </a:prstGeom>
            <a:noFill/>
          </p:spPr>
          <p:txBody>
            <a:bodyPr wrap="none" rtlCol="0">
              <a:spAutoFit/>
            </a:bodyPr>
            <a:lstStyle/>
            <a:p>
              <a:pPr algn="ctr"/>
              <a:r>
                <a:rPr lang="es-MX" sz="1200" dirty="0" err="1" smtClean="0"/>
                <a:t>ServiceAccount</a:t>
              </a:r>
              <a:endParaRPr lang="es-MX" sz="1200" dirty="0" smtClean="0"/>
            </a:p>
            <a:p>
              <a:pPr algn="ctr"/>
              <a:r>
                <a:rPr lang="es-MX" sz="700" dirty="0" err="1" smtClean="0"/>
                <a:t>nginx-ingress-serviceaccpunt</a:t>
              </a:r>
              <a:endParaRPr lang="es-MX" sz="700" dirty="0"/>
            </a:p>
          </p:txBody>
        </p:sp>
      </p:grpSp>
      <p:cxnSp>
        <p:nvCxnSpPr>
          <p:cNvPr id="18" name="Conector recto 17"/>
          <p:cNvCxnSpPr>
            <a:stCxn id="7" idx="2"/>
            <a:endCxn id="14" idx="0"/>
          </p:cNvCxnSpPr>
          <p:nvPr/>
        </p:nvCxnSpPr>
        <p:spPr>
          <a:xfrm>
            <a:off x="1432340" y="3213100"/>
            <a:ext cx="826904" cy="687237"/>
          </a:xfrm>
          <a:prstGeom prst="line">
            <a:avLst/>
          </a:prstGeom>
          <a:ln>
            <a:solidFill>
              <a:schemeClr val="accent4">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pic>
        <p:nvPicPr>
          <p:cNvPr id="22" name="Imagen 21"/>
          <p:cNvPicPr>
            <a:picLocks noChangeAspect="1"/>
          </p:cNvPicPr>
          <p:nvPr/>
        </p:nvPicPr>
        <p:blipFill>
          <a:blip r:embed="rId5"/>
          <a:stretch>
            <a:fillRect/>
          </a:stretch>
        </p:blipFill>
        <p:spPr>
          <a:xfrm>
            <a:off x="3435772" y="1318419"/>
            <a:ext cx="7408439" cy="5327835"/>
          </a:xfrm>
          <a:prstGeom prst="rect">
            <a:avLst/>
          </a:prstGeom>
        </p:spPr>
      </p:pic>
    </p:spTree>
    <p:extLst>
      <p:ext uri="{BB962C8B-B14F-4D97-AF65-F5344CB8AC3E}">
        <p14:creationId xmlns:p14="http://schemas.microsoft.com/office/powerpoint/2010/main" val="946818734"/>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Introducción: </a:t>
            </a:r>
            <a:r>
              <a:rPr lang="es-MX" dirty="0" err="1" smtClean="0"/>
              <a:t>Docker</a:t>
            </a:r>
            <a:r>
              <a:rPr lang="es-MX" dirty="0" smtClean="0"/>
              <a:t>, Flujo de trabajo</a:t>
            </a:r>
            <a:endParaRPr lang="es-MX" dirty="0"/>
          </a:p>
        </p:txBody>
      </p:sp>
      <p:pic>
        <p:nvPicPr>
          <p:cNvPr id="4" name="Imagen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6012" y="1638086"/>
            <a:ext cx="9239250" cy="4535213"/>
          </a:xfrm>
          <a:prstGeom prst="rect">
            <a:avLst/>
          </a:prstGeom>
        </p:spPr>
      </p:pic>
    </p:spTree>
    <p:extLst>
      <p:ext uri="{BB962C8B-B14F-4D97-AF65-F5344CB8AC3E}">
        <p14:creationId xmlns:p14="http://schemas.microsoft.com/office/powerpoint/2010/main" val="2839257027"/>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Default Design">
  <a:themeElements>
    <a:clrScheme name="Personalizado 5">
      <a:dk1>
        <a:srgbClr val="2E4C6B"/>
      </a:dk1>
      <a:lt1>
        <a:srgbClr val="FFFFFF"/>
      </a:lt1>
      <a:dk2>
        <a:srgbClr val="FFFFFF"/>
      </a:dk2>
      <a:lt2>
        <a:srgbClr val="B3CCE6"/>
      </a:lt2>
      <a:accent1>
        <a:srgbClr val="336599"/>
      </a:accent1>
      <a:accent2>
        <a:srgbClr val="99C1FE"/>
      </a:accent2>
      <a:accent3>
        <a:srgbClr val="65A3FF"/>
      </a:accent3>
      <a:accent4>
        <a:srgbClr val="004CBF"/>
      </a:accent4>
      <a:accent5>
        <a:srgbClr val="00327F"/>
      </a:accent5>
      <a:accent6>
        <a:srgbClr val="7486A5"/>
      </a:accent6>
      <a:hlink>
        <a:srgbClr val="4986C3"/>
      </a:hlink>
      <a:folHlink>
        <a:srgbClr val="0066FF"/>
      </a:folHlink>
    </a:clrScheme>
    <a:fontScheme name="Personalizado 1">
      <a:majorFont>
        <a:latin typeface="Arial Narrow"/>
        <a:ea typeface=""/>
        <a:cs typeface="Arial"/>
      </a:majorFont>
      <a:minorFont>
        <a:latin typeface="Calibri Light"/>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E8AB4"/>
        </a:dk1>
        <a:lt1>
          <a:srgbClr val="F8F8F8"/>
        </a:lt1>
        <a:dk2>
          <a:srgbClr val="5D5888"/>
        </a:dk2>
        <a:lt2>
          <a:srgbClr val="FFFFFF"/>
        </a:lt2>
        <a:accent1>
          <a:srgbClr val="191077"/>
        </a:accent1>
        <a:accent2>
          <a:srgbClr val="BC0606"/>
        </a:accent2>
        <a:accent3>
          <a:srgbClr val="B6B4C3"/>
        </a:accent3>
        <a:accent4>
          <a:srgbClr val="D4D4D4"/>
        </a:accent4>
        <a:accent5>
          <a:srgbClr val="ABAABD"/>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4">
        <a:dk1>
          <a:srgbClr val="8E8AB4"/>
        </a:dk1>
        <a:lt1>
          <a:srgbClr val="F8F8F8"/>
        </a:lt1>
        <a:dk2>
          <a:srgbClr val="5D5888"/>
        </a:dk2>
        <a:lt2>
          <a:srgbClr val="FFFFFF"/>
        </a:lt2>
        <a:accent1>
          <a:srgbClr val="FFFFFF"/>
        </a:accent1>
        <a:accent2>
          <a:srgbClr val="BC0606"/>
        </a:accent2>
        <a:accent3>
          <a:srgbClr val="B6B4C3"/>
        </a:accent3>
        <a:accent4>
          <a:srgbClr val="D4D4D4"/>
        </a:accent4>
        <a:accent5>
          <a:srgbClr val="FFFFFF"/>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5">
        <a:dk1>
          <a:srgbClr val="8E8AB4"/>
        </a:dk1>
        <a:lt1>
          <a:srgbClr val="F8F8F8"/>
        </a:lt1>
        <a:dk2>
          <a:srgbClr val="5D5888"/>
        </a:dk2>
        <a:lt2>
          <a:srgbClr val="FFFFFF"/>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
      <a:clrScheme name="Default Design 16">
        <a:dk1>
          <a:srgbClr val="8E8AB4"/>
        </a:dk1>
        <a:lt1>
          <a:srgbClr val="F8F8F8"/>
        </a:lt1>
        <a:dk2>
          <a:srgbClr val="5D5888"/>
        </a:dk2>
        <a:lt2>
          <a:srgbClr val="463F83"/>
        </a:lt2>
        <a:accent1>
          <a:srgbClr val="5D5888"/>
        </a:accent1>
        <a:accent2>
          <a:srgbClr val="BC0606"/>
        </a:accent2>
        <a:accent3>
          <a:srgbClr val="B6B4C3"/>
        </a:accent3>
        <a:accent4>
          <a:srgbClr val="D4D4D4"/>
        </a:accent4>
        <a:accent5>
          <a:srgbClr val="B6B4C3"/>
        </a:accent5>
        <a:accent6>
          <a:srgbClr val="AA0505"/>
        </a:accent6>
        <a:hlink>
          <a:srgbClr val="FF9933"/>
        </a:hlink>
        <a:folHlink>
          <a:srgbClr val="99CC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00422</Template>
  <TotalTime>10986</TotalTime>
  <Words>2638</Words>
  <Application>Microsoft Office PowerPoint</Application>
  <PresentationFormat>Panorámica</PresentationFormat>
  <Paragraphs>643</Paragraphs>
  <Slides>83</Slides>
  <Notes>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83</vt:i4>
      </vt:variant>
    </vt:vector>
  </HeadingPairs>
  <TitlesOfParts>
    <vt:vector size="88" baseType="lpstr">
      <vt:lpstr>Arial</vt:lpstr>
      <vt:lpstr>Arial Narrow</vt:lpstr>
      <vt:lpstr>Calibri</vt:lpstr>
      <vt:lpstr>Calibri Light</vt:lpstr>
      <vt:lpstr>Default Design</vt:lpstr>
      <vt:lpstr>Kubernetes</vt:lpstr>
      <vt:lpstr>Kubernetes.- Contenido del curso</vt:lpstr>
      <vt:lpstr>Introducción.- Cambios de infraestructura históricos</vt:lpstr>
      <vt:lpstr>Introducción.- La matriz del infierno</vt:lpstr>
      <vt:lpstr>Introducción. ¿ Que es docker ?</vt:lpstr>
      <vt:lpstr>Introducción: Máquina Virtual vs Contenedores Docker</vt:lpstr>
      <vt:lpstr>Introducción: Máquina Virtual vs Contenedores Docker</vt:lpstr>
      <vt:lpstr>Introducción: Arquitectura Docker</vt:lpstr>
      <vt:lpstr>Introducción: Docker, Flujo de trabajo</vt:lpstr>
      <vt:lpstr>Introducción: Arquitectura y conceptos de Kubernetes</vt:lpstr>
      <vt:lpstr>Introducción: Arquitectura Kubernetes</vt:lpstr>
      <vt:lpstr>Introducción: Arquitectura Kubernetes</vt:lpstr>
      <vt:lpstr>Introducción: Proyecto con SpringBoot, PetClinic</vt:lpstr>
      <vt:lpstr>Introducción: Proyecto SpringBoot, PetClinic - Arquitectura</vt:lpstr>
      <vt:lpstr>Introducción – Instalar las primeras herramientas</vt:lpstr>
      <vt:lpstr>2.- Docker</vt:lpstr>
      <vt:lpstr>2.- Docker – Ediciones</vt:lpstr>
      <vt:lpstr>2.- Docker – Community vs Enteprise</vt:lpstr>
      <vt:lpstr>2.- Docker en linux</vt:lpstr>
      <vt:lpstr>2.- Docker – Instalar en linux</vt:lpstr>
      <vt:lpstr>2.- Docker – Imagen vs Contenedor</vt:lpstr>
      <vt:lpstr>2.- Docker – Detalles de la ejecución de contenedor</vt:lpstr>
      <vt:lpstr>2.- Docker – Lo que es una imágen</vt:lpstr>
      <vt:lpstr>2.- Docker -  El docker hub</vt:lpstr>
      <vt:lpstr>2.- Docker – Las capas de una imagen de docker</vt:lpstr>
      <vt:lpstr>2.- Docker – Crear Dockerfiles</vt:lpstr>
      <vt:lpstr>2.- Docker – Persistencia de datos en contenedores</vt:lpstr>
      <vt:lpstr>2.- Docker - Volumes</vt:lpstr>
      <vt:lpstr>2.- Docker – Bind</vt:lpstr>
      <vt:lpstr>2.- Docker – docker-compose</vt:lpstr>
      <vt:lpstr>3.- Kubernetes Objects – k8s</vt:lpstr>
      <vt:lpstr>3.- k8s Objects</vt:lpstr>
      <vt:lpstr>3.- k8s Objects – Instalar kubectl y minikube</vt:lpstr>
      <vt:lpstr>3.- k8s Objects - POD</vt:lpstr>
      <vt:lpstr>3.- k8s Objects – YAML in kubernetes</vt:lpstr>
      <vt:lpstr>3.- k8s Objects – Replication Controller &amp; Replicaset</vt:lpstr>
      <vt:lpstr>3.- k8s Objects - Deployment</vt:lpstr>
      <vt:lpstr>3.- k8s Objects – Rollout &amp; Versioning</vt:lpstr>
      <vt:lpstr>3.- k8s Objects – Deployment Statregy</vt:lpstr>
      <vt:lpstr>3.- k8s Objects - Namespaces</vt:lpstr>
      <vt:lpstr>3.- k8s Objects - Namespaces</vt:lpstr>
      <vt:lpstr>3.- k8s Objects - Namespaces</vt:lpstr>
      <vt:lpstr>3.- k8s Objects - Namespaces</vt:lpstr>
      <vt:lpstr>3.- k8s Objects - Services</vt:lpstr>
      <vt:lpstr>3.- k8s Objects - Services</vt:lpstr>
      <vt:lpstr>3.- k8s Objects – Service - NodePort</vt:lpstr>
      <vt:lpstr>3.- k8s Objects – Service - NodePort</vt:lpstr>
      <vt:lpstr>3.- k8s Objects – Service - ClusterIP</vt:lpstr>
      <vt:lpstr>3.- k8s – Service - LoadBalancer</vt:lpstr>
      <vt:lpstr>3.- k8s Objects – Networking basics</vt:lpstr>
      <vt:lpstr>3.- k8s Objects – Networking basics</vt:lpstr>
      <vt:lpstr>3.- k8s Objects – Networking basics</vt:lpstr>
      <vt:lpstr>3.- k8s Objects – Imperative vs Declarative</vt:lpstr>
      <vt:lpstr>3.- k8s Objects – Kubectl Apply Command</vt:lpstr>
      <vt:lpstr>4.- k8s Storage</vt:lpstr>
      <vt:lpstr>4.- k8s Storage – Introducción a docker storage</vt:lpstr>
      <vt:lpstr>4.- k8s Storage – Docker Storage</vt:lpstr>
      <vt:lpstr>4.- k8s Storage – Docker Storage</vt:lpstr>
      <vt:lpstr>4.- k8s Storage – Docker Storage</vt:lpstr>
      <vt:lpstr>4.- k8s Storage – Volume Driver Plugins in Docker</vt:lpstr>
      <vt:lpstr>4.- k8s Storage – Container Storage Interface (CSI)</vt:lpstr>
      <vt:lpstr>4.- k8s Storage – Container Storage Interface (CSI)</vt:lpstr>
      <vt:lpstr>4.- k8s Storage – Volúmenes</vt:lpstr>
      <vt:lpstr>4.- k8s Storage – Volúmenes</vt:lpstr>
      <vt:lpstr>4.- k8s Storage – Persistent Volumes</vt:lpstr>
      <vt:lpstr>4.- k8s Storage – Persistent Volumes</vt:lpstr>
      <vt:lpstr>4.- k8s Storage – Persistent Volume Claim</vt:lpstr>
      <vt:lpstr>4.- k8s Storage – Persistent Volume Claim</vt:lpstr>
      <vt:lpstr>4.- k8s Storage – Storage Class</vt:lpstr>
      <vt:lpstr>4.- k8s Storage – Storage Class</vt:lpstr>
      <vt:lpstr>4.- k8s Storage – Storage Class</vt:lpstr>
      <vt:lpstr>4.- k8s Storage – Storage Class</vt:lpstr>
      <vt:lpstr>5.- k8s Networking – Cluster Networking</vt:lpstr>
      <vt:lpstr>5.- k8s Networking – Pod Networking</vt:lpstr>
      <vt:lpstr>5.- k8s Networking – Networking Policies</vt:lpstr>
      <vt:lpstr>5.- k8s Networking – Networking Policies</vt:lpstr>
      <vt:lpstr>5.- k8s Networking – Networking Policies</vt:lpstr>
      <vt:lpstr>5.- k8s Networking – DNS in Kubernetes</vt:lpstr>
      <vt:lpstr>5.- k8s Networking - CoreDNS</vt:lpstr>
      <vt:lpstr>5.- k8s Ingress</vt:lpstr>
      <vt:lpstr>5.- k8s Ingress</vt:lpstr>
      <vt:lpstr>5.- k8s Ingress – Ingress Controller</vt:lpstr>
      <vt:lpstr>5.- k8s Ingress.- Ingress Controller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dc:title>
  <dc:creator>Gerardo</dc:creator>
  <cp:lastModifiedBy>Gerardo</cp:lastModifiedBy>
  <cp:revision>200</cp:revision>
  <dcterms:created xsi:type="dcterms:W3CDTF">2022-01-19T00:31:44Z</dcterms:created>
  <dcterms:modified xsi:type="dcterms:W3CDTF">2022-03-09T05:06:26Z</dcterms:modified>
</cp:coreProperties>
</file>